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29" r:id="rId2"/>
    <p:sldId id="265" r:id="rId3"/>
    <p:sldId id="327" r:id="rId4"/>
    <p:sldId id="328" r:id="rId5"/>
    <p:sldId id="285" r:id="rId6"/>
    <p:sldId id="322" r:id="rId7"/>
    <p:sldId id="303" r:id="rId8"/>
    <p:sldId id="290" r:id="rId9"/>
    <p:sldId id="337" r:id="rId10"/>
    <p:sldId id="330" r:id="rId11"/>
    <p:sldId id="332" r:id="rId12"/>
    <p:sldId id="283" r:id="rId13"/>
    <p:sldId id="307" r:id="rId14"/>
    <p:sldId id="318" r:id="rId15"/>
    <p:sldId id="333" r:id="rId16"/>
    <p:sldId id="302" r:id="rId17"/>
    <p:sldId id="320" r:id="rId18"/>
    <p:sldId id="335" r:id="rId19"/>
    <p:sldId id="336" r:id="rId20"/>
    <p:sldId id="315" r:id="rId21"/>
    <p:sldId id="308" r:id="rId22"/>
    <p:sldId id="33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212F"/>
    <a:srgbClr val="0C4E6F"/>
    <a:srgbClr val="DD7E3B"/>
    <a:srgbClr val="99460F"/>
    <a:srgbClr val="ED7D31"/>
    <a:srgbClr val="B2B2B2"/>
    <a:srgbClr val="0F6B98"/>
    <a:srgbClr val="0E87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32"/>
    <p:restoredTop sz="96148"/>
  </p:normalViewPr>
  <p:slideViewPr>
    <p:cSldViewPr snapToGrid="0">
      <p:cViewPr varScale="1">
        <p:scale>
          <a:sx n="115" d="100"/>
          <a:sy n="115" d="100"/>
        </p:scale>
        <p:origin x="4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311EB-894C-1801-5DD0-F11635A4F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F5B604-D6F9-0DFC-55FB-40739BED0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2A4CF-B8DA-ABC1-8B68-E98B16FD7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48DA2-5D15-E4AE-16EC-568633209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6BAF9-DDC3-0DEA-B7B9-A3AB73EB1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0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3330341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2EA4C4A-EF27-8246-77F1-A27A8537F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5096" y="396407"/>
            <a:ext cx="7888703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963485B-9ABD-4FF1-F085-5BD02F98D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2775281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643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4244741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FCDB0F-48EE-D957-7838-B15B5B2C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9495" y="396407"/>
            <a:ext cx="6974304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CBCEA7E-4FCE-9412-651A-FCE016348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3741072" cy="823912"/>
          </a:xfrm>
        </p:spPr>
        <p:txBody>
          <a:bodyPr anchor="ctr">
            <a:no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8700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FCDB0F-48EE-D957-7838-B15B5B2C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3423" y="396407"/>
            <a:ext cx="5020376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A4FE473-30E5-EB7E-C3DF-18FF2AC7C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96407"/>
            <a:ext cx="5529114" cy="722530"/>
          </a:xfrm>
        </p:spPr>
        <p:txBody>
          <a:bodyPr anchor="t">
            <a:norm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68814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8855242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89996" y="6356350"/>
            <a:ext cx="2363804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F97311-486A-3B12-5ECA-F707AE356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74" y="396407"/>
            <a:ext cx="8218969" cy="722530"/>
          </a:xfrm>
        </p:spPr>
        <p:txBody>
          <a:bodyPr anchor="t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7693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>
            <a:extLst>
              <a:ext uri="{FF2B5EF4-FFF2-40B4-BE49-F238E27FC236}">
                <a16:creationId xmlns:a16="http://schemas.microsoft.com/office/drawing/2014/main" id="{AD22A338-48F7-BC34-20ED-18F4330191CB}"/>
              </a:ext>
            </a:extLst>
          </p:cNvPr>
          <p:cNvSpPr/>
          <p:nvPr userDrawn="1"/>
        </p:nvSpPr>
        <p:spPr>
          <a:xfrm>
            <a:off x="1" y="0"/>
            <a:ext cx="4114800" cy="6858000"/>
          </a:xfrm>
          <a:prstGeom prst="homePlate">
            <a:avLst>
              <a:gd name="adj" fmla="val 22038"/>
            </a:avLst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CBCEA7E-4FCE-9412-651A-FCE016348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2492141" cy="823912"/>
          </a:xfrm>
        </p:spPr>
        <p:txBody>
          <a:bodyPr anchor="ctr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9972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4170D-B4A2-69BB-2312-A6EED7B23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204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B6172-E7E0-135C-28F8-E728D84F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AEE88-A7CF-4444-D591-4F53FA94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37042-47D0-CA6B-DF1A-1E68FACD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391862-F205-6870-34A7-B7537C263C3E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74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4170D-B4A2-69BB-2312-A6EED7B23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204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B6172-E7E0-135C-28F8-E728D84F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AEE88-A7CF-4444-D591-4F53FA94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37042-47D0-CA6B-DF1A-1E68FACD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33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4AE5EC-151C-7ED6-35F8-440316708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FA2AA-4EFB-2707-79CD-B839FCD9F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D7EB1-B548-87C4-7F5F-C84D970E5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229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DAC1-A429-A07C-2F67-C47F5E6A8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FBAD8-7C29-AA76-AB22-0B608DECF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89C595-DB48-3B62-6730-67A35C7EB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68EBE-7FA4-4660-B1DF-02D4D15D0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4B0B9-8467-9E2B-5C16-26960C880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A7947-02D7-2D4F-8A56-967675805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67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D222-ADB2-8489-0C42-87CE82A58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90873C-DB6F-4FB7-A036-B059D10B2A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E6ADE8-3EA3-AF8F-BE67-13EC9E0BC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8CF716-4E94-093A-ED5A-D13985BD4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2663C-F22A-DA19-A6BA-E667E4635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788A46-463A-F475-FC87-92C07075F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1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4BA3-4F32-6542-FE6A-EDE4340C4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5842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F1ECF-AE34-6DD4-EC70-BEF795A87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1721"/>
            <a:ext cx="10515600" cy="46352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C9C6F-23D6-73C3-1BB6-E8C705901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2A7D3-9557-1A4C-EE41-C708C29F3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A5721-F9C4-4020-F547-1E1F8901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50193D7-88EC-C27C-29EA-8D5FB79E57E5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8497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13895-77A5-1F8C-D577-2343BA8CE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E6B3DC-B47C-EB37-4D97-2B0CFB65E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51C1E-E1A5-DBD9-064C-C57C4EBF4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443E7-3F88-0A22-086A-3B875B49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4409D-F065-AAD5-5412-29F6BCA38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58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C5A78E-92E2-843A-13B9-8846D00807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81C59B-822B-05E9-251B-B10822C01F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34B37-4F02-A7AD-1AA6-F35935C9B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79B2F-29F3-B70F-C46C-F4600DE4B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06C0E-1EC3-85A4-1893-DF20599A8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02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4BA3-4F32-6542-FE6A-EDE4340C4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8251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F1ECF-AE34-6DD4-EC70-BEF795A87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028"/>
            <a:ext cx="10515600" cy="473093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C9C6F-23D6-73C3-1BB6-E8C705901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2A7D3-9557-1A4C-EE41-C708C29F3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A5721-F9C4-4020-F547-1E1F8901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16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EE68B-F496-DCC6-48C2-17E627464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F7951-2380-C935-4C33-C5DFA3369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AF12D-5F01-67FC-3A36-3444AD1E3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C4679-6685-F24B-DD8E-AE363FD0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8EB9A-CDF0-8B3A-DE55-7B71C517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25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A6478C2-4174-ABCE-6F7F-BA7B7495B31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EE68B-F496-DCC6-48C2-17E627464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F7951-2380-C935-4C33-C5DFA3369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AF12D-5F01-67FC-3A36-3444AD1E3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C4679-6685-F24B-DD8E-AE363FD0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8EB9A-CDF0-8B3A-DE55-7B71C517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47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D046-AE3B-9AD5-BA71-2849915C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8664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1014D-3570-0D42-8041-30758DFF0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AA159-11C6-3B1F-E5EB-600ACB5FB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DA5CE-7061-0BFA-D890-D419EA455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D4FD6E-F7EF-AC66-B28E-91F12747979C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04786DC-0E6E-15E4-A784-A2D6115BF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E4ACF4FE-3643-F74D-C314-6374F22ED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92F3C35-05E7-559C-CAD3-5C97E7DF5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2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AA085563-6A58-AB62-53F0-A09791CDB50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72184" y="2505075"/>
            <a:ext cx="5180028" cy="3684588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6945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4D0D4-3BBB-4370-4235-63229563C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0005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23962"/>
            <a:ext cx="5157787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3C35F-ACB6-33DD-2587-9D3B56B0AA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0005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58DC8B3-56EC-0433-037F-1BC0408D3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0A9C458D-8217-08E0-F8A1-3BC52D737FC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72184" y="2223962"/>
            <a:ext cx="5180028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940BA9-67D6-1295-F38B-22F7D142BDAD}"/>
              </a:ext>
            </a:extLst>
          </p:cNvPr>
          <p:cNvCxnSpPr/>
          <p:nvPr userDrawn="1"/>
        </p:nvCxnSpPr>
        <p:spPr>
          <a:xfrm>
            <a:off x="838200" y="2223962"/>
            <a:ext cx="5159375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7D9FAF4-A361-E1AC-427C-DCEE339CC53E}"/>
              </a:ext>
            </a:extLst>
          </p:cNvPr>
          <p:cNvCxnSpPr/>
          <p:nvPr userDrawn="1"/>
        </p:nvCxnSpPr>
        <p:spPr>
          <a:xfrm>
            <a:off x="6180221" y="2223962"/>
            <a:ext cx="5159375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649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C37BF2FE-C681-B5E0-B12F-4E3A7F77970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96379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F7458E1-F0B2-C237-2477-539BCD77343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7956330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9C0A53D-868A-756D-0E48-833FD765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16CDE32-2144-DCEA-301D-3162FC542D3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122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4D0D4-3BBB-4370-4235-63229563C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10/3/23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71259DF-632F-0303-22BC-9A919F44E3D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96379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5D217758-3A08-279B-4FD6-63983EBDCF3F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952970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C37BF2FE-C681-B5E0-B12F-4E3A7F77970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96379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F7458E1-F0B2-C237-2477-539BCD77343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7956330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9C0A53D-868A-756D-0E48-833FD765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2972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28B8B0-F7EF-891A-FCCA-F3A739E83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2DBDF-438D-469E-EDCA-52A147958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81A57-97EF-ABE7-75EC-2BD6EA464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3B6F4-3057-AEA4-756B-ADFD1A0660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205FF-C121-B2D1-AE84-4114277DC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69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7" r:id="rId3"/>
    <p:sldLayoutId id="2147483651" r:id="rId4"/>
    <p:sldLayoutId id="2147483664" r:id="rId5"/>
    <p:sldLayoutId id="2147483652" r:id="rId6"/>
    <p:sldLayoutId id="2147483653" r:id="rId7"/>
    <p:sldLayoutId id="2147483669" r:id="rId8"/>
    <p:sldLayoutId id="2147483665" r:id="rId9"/>
    <p:sldLayoutId id="2147483660" r:id="rId10"/>
    <p:sldLayoutId id="2147483661" r:id="rId11"/>
    <p:sldLayoutId id="2147483662" r:id="rId12"/>
    <p:sldLayoutId id="2147483663" r:id="rId13"/>
    <p:sldLayoutId id="2147483668" r:id="rId14"/>
    <p:sldLayoutId id="2147483654" r:id="rId15"/>
    <p:sldLayoutId id="2147483666" r:id="rId16"/>
    <p:sldLayoutId id="2147483655" r:id="rId17"/>
    <p:sldLayoutId id="2147483656" r:id="rId18"/>
    <p:sldLayoutId id="2147483657" r:id="rId19"/>
    <p:sldLayoutId id="2147483658" r:id="rId20"/>
    <p:sldLayoutId id="214748365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rgbClr val="0C4E6F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defRPr sz="24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20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463D7-AF7B-0DD4-7A6C-F6F845BD6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7E5C3-F6D6-1B83-4AE0-82BB61D91B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357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463D7-AF7B-0DD4-7A6C-F6F845BD6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Summary article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7E5C3-F6D6-1B83-4AE0-82BB61D91B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201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poster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6F9903B3-0593-0B4D-C461-891A09F46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49" y="197614"/>
            <a:ext cx="11582399" cy="6515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FA26982-6AE7-AFC1-8A1B-15CDDC3F8A29}"/>
              </a:ext>
            </a:extLst>
          </p:cNvPr>
          <p:cNvSpPr/>
          <p:nvPr/>
        </p:nvSpPr>
        <p:spPr>
          <a:xfrm>
            <a:off x="3469105" y="1506554"/>
            <a:ext cx="5253789" cy="32130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 be updated - Talia</a:t>
            </a:r>
          </a:p>
        </p:txBody>
      </p:sp>
    </p:spTree>
    <p:extLst>
      <p:ext uri="{BB962C8B-B14F-4D97-AF65-F5344CB8AC3E}">
        <p14:creationId xmlns:p14="http://schemas.microsoft.com/office/powerpoint/2010/main" val="1846423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81167" cy="932047"/>
          </a:xfrm>
        </p:spPr>
        <p:txBody>
          <a:bodyPr>
            <a:normAutofit/>
          </a:bodyPr>
          <a:lstStyle/>
          <a:p>
            <a:r>
              <a:rPr lang="en-US" sz="2800" dirty="0"/>
              <a:t>Current performance of conservation technologies compared to future potential, 2020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1C6FF26-17D4-1752-4EF2-29A79F762BAA}"/>
              </a:ext>
            </a:extLst>
          </p:cNvPr>
          <p:cNvCxnSpPr>
            <a:cxnSpLocks/>
            <a:stCxn id="83" idx="6"/>
            <a:endCxn id="105" idx="2"/>
          </p:cNvCxnSpPr>
          <p:nvPr/>
        </p:nvCxnSpPr>
        <p:spPr>
          <a:xfrm>
            <a:off x="3577214" y="3199849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DDB806E-E76C-6FA5-30C4-032852F22146}"/>
              </a:ext>
            </a:extLst>
          </p:cNvPr>
          <p:cNvCxnSpPr>
            <a:cxnSpLocks/>
            <a:stCxn id="95" idx="6"/>
            <a:endCxn id="111" idx="2"/>
          </p:cNvCxnSpPr>
          <p:nvPr/>
        </p:nvCxnSpPr>
        <p:spPr>
          <a:xfrm>
            <a:off x="3577214" y="6022441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Freeform 68">
            <a:extLst>
              <a:ext uri="{FF2B5EF4-FFF2-40B4-BE49-F238E27FC236}">
                <a16:creationId xmlns:a16="http://schemas.microsoft.com/office/drawing/2014/main" id="{D2BC8036-2F06-B6EE-D1A8-03E73AA3CACD}"/>
              </a:ext>
            </a:extLst>
          </p:cNvPr>
          <p:cNvSpPr/>
          <p:nvPr/>
        </p:nvSpPr>
        <p:spPr>
          <a:xfrm>
            <a:off x="3544060" y="3670782"/>
            <a:ext cx="4902315" cy="140770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6E84D357-E789-1F61-26D9-74B275AC3A96}"/>
              </a:ext>
            </a:extLst>
          </p:cNvPr>
          <p:cNvSpPr/>
          <p:nvPr/>
        </p:nvSpPr>
        <p:spPr>
          <a:xfrm>
            <a:off x="3544061" y="4127983"/>
            <a:ext cx="4856362" cy="48551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2EB13330-05E0-55B7-D2CA-2F6D9535D9C0}"/>
              </a:ext>
            </a:extLst>
          </p:cNvPr>
          <p:cNvSpPr/>
          <p:nvPr/>
        </p:nvSpPr>
        <p:spPr>
          <a:xfrm>
            <a:off x="3536039" y="4601224"/>
            <a:ext cx="4916859" cy="94086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1BF058FA-8E53-FE1E-8C0F-53ECD1E77535}"/>
              </a:ext>
            </a:extLst>
          </p:cNvPr>
          <p:cNvSpPr/>
          <p:nvPr/>
        </p:nvSpPr>
        <p:spPr>
          <a:xfrm>
            <a:off x="3544060" y="1774233"/>
            <a:ext cx="4959864" cy="236648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8A8130B4-493B-E8D4-D8F7-1D830EBB83E5}"/>
              </a:ext>
            </a:extLst>
          </p:cNvPr>
          <p:cNvSpPr/>
          <p:nvPr/>
        </p:nvSpPr>
        <p:spPr>
          <a:xfrm>
            <a:off x="3544060" y="2246421"/>
            <a:ext cx="4959864" cy="142386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775 h 2385006"/>
              <a:gd name="connsiteX1" fmla="*/ 1553587 w 4804610"/>
              <a:gd name="connsiteY1" fmla="*/ 267603 h 2385006"/>
              <a:gd name="connsiteX2" fmla="*/ 2645956 w 4804610"/>
              <a:gd name="connsiteY2" fmla="*/ 2051210 h 2385006"/>
              <a:gd name="connsiteX3" fmla="*/ 4804610 w 4804610"/>
              <a:gd name="connsiteY3" fmla="*/ 2385006 h 2385006"/>
              <a:gd name="connsiteX0" fmla="*/ 0 w 4804610"/>
              <a:gd name="connsiteY0" fmla="*/ 8033 h 2382264"/>
              <a:gd name="connsiteX1" fmla="*/ 1553587 w 4804610"/>
              <a:gd name="connsiteY1" fmla="*/ 264861 h 2382264"/>
              <a:gd name="connsiteX2" fmla="*/ 2739196 w 4804610"/>
              <a:gd name="connsiteY2" fmla="*/ 1967949 h 2382264"/>
              <a:gd name="connsiteX3" fmla="*/ 4804610 w 4804610"/>
              <a:gd name="connsiteY3" fmla="*/ 2382264 h 238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2264">
                <a:moveTo>
                  <a:pt x="0" y="8033"/>
                </a:moveTo>
                <a:cubicBezTo>
                  <a:pt x="645694" y="4022"/>
                  <a:pt x="1097054" y="-61792"/>
                  <a:pt x="1553587" y="264861"/>
                </a:cubicBezTo>
                <a:cubicBezTo>
                  <a:pt x="2010120" y="591514"/>
                  <a:pt x="2197359" y="1615049"/>
                  <a:pt x="2739196" y="1967949"/>
                </a:cubicBezTo>
                <a:cubicBezTo>
                  <a:pt x="3281033" y="2320850"/>
                  <a:pt x="4353007" y="2372473"/>
                  <a:pt x="4804610" y="238226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Freeform 74">
            <a:extLst>
              <a:ext uri="{FF2B5EF4-FFF2-40B4-BE49-F238E27FC236}">
                <a16:creationId xmlns:a16="http://schemas.microsoft.com/office/drawing/2014/main" id="{681BCF94-A502-1E49-6745-658CF255BE28}"/>
              </a:ext>
            </a:extLst>
          </p:cNvPr>
          <p:cNvSpPr/>
          <p:nvPr/>
        </p:nvSpPr>
        <p:spPr>
          <a:xfrm>
            <a:off x="3544060" y="2734435"/>
            <a:ext cx="4959864" cy="378432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759 h 2375990"/>
              <a:gd name="connsiteX1" fmla="*/ 1942085 w 4804610"/>
              <a:gd name="connsiteY1" fmla="*/ 298887 h 2375990"/>
              <a:gd name="connsiteX2" fmla="*/ 2863516 w 4804610"/>
              <a:gd name="connsiteY2" fmla="*/ 1934833 h 2375990"/>
              <a:gd name="connsiteX3" fmla="*/ 4804610 w 4804610"/>
              <a:gd name="connsiteY3" fmla="*/ 2375990 h 2375990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273 h 2375504"/>
              <a:gd name="connsiteX1" fmla="*/ 1942085 w 4804610"/>
              <a:gd name="connsiteY1" fmla="*/ 298401 h 2375504"/>
              <a:gd name="connsiteX2" fmla="*/ 2948985 w 4804610"/>
              <a:gd name="connsiteY2" fmla="*/ 1883997 h 2375504"/>
              <a:gd name="connsiteX3" fmla="*/ 4804610 w 4804610"/>
              <a:gd name="connsiteY3" fmla="*/ 2375504 h 237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5504">
                <a:moveTo>
                  <a:pt x="0" y="1273"/>
                </a:moveTo>
                <a:cubicBezTo>
                  <a:pt x="645694" y="-2738"/>
                  <a:pt x="1450588" y="-15386"/>
                  <a:pt x="1942085" y="298401"/>
                </a:cubicBezTo>
                <a:cubicBezTo>
                  <a:pt x="2433582" y="612188"/>
                  <a:pt x="2603988" y="1663688"/>
                  <a:pt x="2948985" y="1883997"/>
                </a:cubicBezTo>
                <a:cubicBezTo>
                  <a:pt x="3293982" y="2104306"/>
                  <a:pt x="4353007" y="2258351"/>
                  <a:pt x="4804610" y="237550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>
            <a:extLst>
              <a:ext uri="{FF2B5EF4-FFF2-40B4-BE49-F238E27FC236}">
                <a16:creationId xmlns:a16="http://schemas.microsoft.com/office/drawing/2014/main" id="{1664575A-1616-A314-C7AB-391A3D51EABB}"/>
              </a:ext>
            </a:extLst>
          </p:cNvPr>
          <p:cNvSpPr/>
          <p:nvPr/>
        </p:nvSpPr>
        <p:spPr>
          <a:xfrm flipH="1">
            <a:off x="3523621" y="1766913"/>
            <a:ext cx="4929277" cy="331466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eeform 77">
            <a:extLst>
              <a:ext uri="{FF2B5EF4-FFF2-40B4-BE49-F238E27FC236}">
                <a16:creationId xmlns:a16="http://schemas.microsoft.com/office/drawing/2014/main" id="{B1101EEA-E0B7-071A-97B2-29BCA4FA881A}"/>
              </a:ext>
            </a:extLst>
          </p:cNvPr>
          <p:cNvSpPr/>
          <p:nvPr/>
        </p:nvSpPr>
        <p:spPr>
          <a:xfrm flipH="1">
            <a:off x="3472595" y="2264454"/>
            <a:ext cx="4929277" cy="329290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7953 h 2392184"/>
              <a:gd name="connsiteX1" fmla="*/ 1708891 w 4804610"/>
              <a:gd name="connsiteY1" fmla="*/ 240310 h 2392184"/>
              <a:gd name="connsiteX2" fmla="*/ 2800970 w 4804610"/>
              <a:gd name="connsiteY2" fmla="*/ 1985763 h 2392184"/>
              <a:gd name="connsiteX3" fmla="*/ 4804610 w 4804610"/>
              <a:gd name="connsiteY3" fmla="*/ 2392184 h 2392184"/>
              <a:gd name="connsiteX0" fmla="*/ 0 w 4804610"/>
              <a:gd name="connsiteY0" fmla="*/ 8226 h 2382457"/>
              <a:gd name="connsiteX1" fmla="*/ 1669800 w 4804610"/>
              <a:gd name="connsiteY1" fmla="*/ 265318 h 2382457"/>
              <a:gd name="connsiteX2" fmla="*/ 2800970 w 4804610"/>
              <a:gd name="connsiteY2" fmla="*/ 1976036 h 2382457"/>
              <a:gd name="connsiteX3" fmla="*/ 4804610 w 4804610"/>
              <a:gd name="connsiteY3" fmla="*/ 2382457 h 2382457"/>
              <a:gd name="connsiteX0" fmla="*/ 0 w 4804610"/>
              <a:gd name="connsiteY0" fmla="*/ 4066 h 2378297"/>
              <a:gd name="connsiteX1" fmla="*/ 1638528 w 4804610"/>
              <a:gd name="connsiteY1" fmla="*/ 284314 h 2378297"/>
              <a:gd name="connsiteX2" fmla="*/ 2800970 w 4804610"/>
              <a:gd name="connsiteY2" fmla="*/ 1971876 h 2378297"/>
              <a:gd name="connsiteX3" fmla="*/ 4804610 w 4804610"/>
              <a:gd name="connsiteY3" fmla="*/ 2378297 h 2378297"/>
              <a:gd name="connsiteX0" fmla="*/ 0 w 4804610"/>
              <a:gd name="connsiteY0" fmla="*/ 2410 h 2376641"/>
              <a:gd name="connsiteX1" fmla="*/ 1638528 w 4804610"/>
              <a:gd name="connsiteY1" fmla="*/ 282658 h 2376641"/>
              <a:gd name="connsiteX2" fmla="*/ 2824425 w 4804610"/>
              <a:gd name="connsiteY2" fmla="*/ 1877593 h 2376641"/>
              <a:gd name="connsiteX3" fmla="*/ 4804610 w 4804610"/>
              <a:gd name="connsiteY3" fmla="*/ 2376641 h 2376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6641">
                <a:moveTo>
                  <a:pt x="0" y="2410"/>
                </a:moveTo>
                <a:cubicBezTo>
                  <a:pt x="645694" y="-1601"/>
                  <a:pt x="1167790" y="-29873"/>
                  <a:pt x="1638528" y="282658"/>
                </a:cubicBezTo>
                <a:cubicBezTo>
                  <a:pt x="2109266" y="595189"/>
                  <a:pt x="2296745" y="1528596"/>
                  <a:pt x="2824425" y="1877593"/>
                </a:cubicBezTo>
                <a:cubicBezTo>
                  <a:pt x="3352105" y="2226590"/>
                  <a:pt x="4345189" y="2352115"/>
                  <a:pt x="4804610" y="2376641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 78">
            <a:extLst>
              <a:ext uri="{FF2B5EF4-FFF2-40B4-BE49-F238E27FC236}">
                <a16:creationId xmlns:a16="http://schemas.microsoft.com/office/drawing/2014/main" id="{1570F56E-06D9-B98F-C115-CEA2BD0909E8}"/>
              </a:ext>
            </a:extLst>
          </p:cNvPr>
          <p:cNvSpPr/>
          <p:nvPr/>
        </p:nvSpPr>
        <p:spPr>
          <a:xfrm flipH="1">
            <a:off x="3496658" y="2717643"/>
            <a:ext cx="4929278" cy="379114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7204 h 2381435"/>
              <a:gd name="connsiteX1" fmla="*/ 1497799 w 4804610"/>
              <a:gd name="connsiteY1" fmla="*/ 269119 h 2381435"/>
              <a:gd name="connsiteX2" fmla="*/ 2800970 w 4804610"/>
              <a:gd name="connsiteY2" fmla="*/ 1975014 h 2381435"/>
              <a:gd name="connsiteX3" fmla="*/ 4804610 w 4804610"/>
              <a:gd name="connsiteY3" fmla="*/ 2381435 h 238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1435">
                <a:moveTo>
                  <a:pt x="0" y="7204"/>
                </a:moveTo>
                <a:cubicBezTo>
                  <a:pt x="645694" y="3193"/>
                  <a:pt x="1030971" y="-58849"/>
                  <a:pt x="1497799" y="269119"/>
                </a:cubicBezTo>
                <a:cubicBezTo>
                  <a:pt x="1964627" y="597087"/>
                  <a:pt x="2249835" y="1622961"/>
                  <a:pt x="2800970" y="1975014"/>
                </a:cubicBezTo>
                <a:cubicBezTo>
                  <a:pt x="3352105" y="2327067"/>
                  <a:pt x="4345189" y="2356909"/>
                  <a:pt x="4804610" y="2381435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8258FF4A-7B1B-612D-E20F-3821C3046121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2762FCFC-A0C8-5EE4-955A-A6B67CB60AA1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EC0715-0E8D-A1DD-9896-4F5F51D68164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6EA8C36-1212-F88E-46E1-4189C18F42C8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A869E6D9-4300-78FD-D7FF-D6B7B8E27CF1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AEF16C68-58C9-27A7-1E63-A41F6715D459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B5968C0-D091-3C8E-BB53-B62517D48BD8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62312AC-7040-9597-46A5-31D9319F850F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7E69CAF-C1A1-7FC2-FFA9-04AECA035867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B7DD103-0F1D-F214-2F38-4F4D908BBAA3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09147F4-BCB1-A044-5E48-F23638FCB3F7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06CD1B8-1D0A-4D72-F1CB-421422E5A139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ACA64312-EE6A-5F70-7C2A-AB3EC211222C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121AEBCC-4197-3684-7112-E0C0DDEBBF37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6315E0E9-0E70-1419-BB63-05C3EF28B5D9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96689578-0D07-8128-7946-893736B99AC4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28181FC4-3F46-5B6A-3619-EB58723BE009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A330B95-F608-16E8-1546-722248743E0A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C641372-3541-8884-BE02-B242CBC9F14E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9A53C1A-1E43-599D-5A54-9609E43E2BE3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6D5E6C2-977C-2EA5-3FF4-313B9316B07F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E26932E-A4CB-A493-9C30-6B84E277767F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A586470-180F-5F41-4DD2-E24728035061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C2C4FA5-0290-B8E8-F969-78CA9FB13EC7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C7B0D944-A06C-31F2-FD43-39B81376896E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F04FAC1A-FDAF-21B6-9021-94B26AC0EE07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BCB2941E-D515-292F-5E5A-1E17E168E1DD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232251EF-DA96-B39F-4A79-29F55B85FD09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B2E4769D-7586-3D4A-EF75-4F9641B865A1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C9E00723-81DE-E8EE-AE8F-71FA7F6F462D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A0205CB0-B1B9-701B-2FAD-38CB4C202AB5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1530ADD4-8D32-963B-585D-0A71A6BE3AC1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68BDDB76-6CF1-D0FC-52F0-F6A64F33CB89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2CBB530-31F2-FEBF-6B54-72F41C592E5F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9C015AEE-F0B0-98C9-56B7-4A7B4A4090FE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C2C1FE0-3DC6-EAE3-9441-22661688E9FC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95168198-8373-A484-C457-42E0A4DBB648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8FEAA2D-34E8-97B9-8946-DB166D52C23B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69F2385A-EFBC-64D1-C706-7F86BB7363E7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42AE6F3-C952-553D-FB42-F20D923918D8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87ED3700-7265-91E5-7960-732B30FA5205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576BCDAF-7519-B0D1-DFA9-A234F52270A5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17841FF6-A56A-F9F8-34B9-B70B9D638205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D893B221-70BE-B687-3AEA-E51B6CCAE868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6BD280-D34F-22D0-8F19-96F813F2EE52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797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81167" cy="932047"/>
          </a:xfrm>
        </p:spPr>
        <p:txBody>
          <a:bodyPr>
            <a:normAutofit/>
          </a:bodyPr>
          <a:lstStyle/>
          <a:p>
            <a:r>
              <a:rPr lang="en-US" sz="2800" dirty="0"/>
              <a:t>Current performance of conservation technologies compared to future potential, 2022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E4E2C4C-B47D-69B4-16C1-9AAD52F53CC6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C80A5B7-6BD5-E7CC-69F7-39206FDCED20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151F6390-8BFA-5065-1789-EB09A26BFDB5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9AAC277-70A0-7942-910B-A0B587D3C948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4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1403EB2-CD1A-7381-A7AB-B04260CB3719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5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70CC6B3-2776-6D64-769A-0C3BE9CD3AD5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2BF686-C4DF-CD6A-BAFE-9D2238FA75F4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0600A13-5226-7B5D-A67F-80CD95F2FE9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1A9609-6123-9E09-E205-8F22C320B207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814ED6-4809-FE6D-0C30-36439AEC1BB6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B38D3D-3B8C-D0DA-1DAC-C1C03C9C730C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CCCA2C3-B487-C533-B46A-85B7F884F646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CE764F08-22D6-58A7-1E76-D85D9FACF7AB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7D1933A-0062-62AE-7FD7-8A039E1E3CDC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8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D7073C2-DF57-CF93-E2C1-6327D4FA1577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4FBBCF40-4A15-736B-5AAB-14BEA60E9CEA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68A2BAC-8168-B821-7EF3-816203F468E2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00F4A89-2367-CDBC-940D-C5CA6D971CF0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58885A1-ADAB-51A5-129C-D40BF1CDA1AD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94649EF-C38E-3728-976F-0B111D013159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0ED7D1D-FE6F-DF0D-B0F3-FC45348B3422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BCE3318-7C52-185E-1BD9-BC07FC971547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b="0" i="0" u="none" strike="noStrike">
                <a:solidFill>
                  <a:srgbClr val="0C4E6F"/>
                </a:solidFill>
                <a:effectLst/>
                <a:latin typeface="Helvetica Neue" panose="02000503000000020004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0A9C336-701D-E327-2640-141533F28979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4E3F5E0-8F7B-AAB2-050E-9E522F59910B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2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8F719977-8736-7ED8-828D-2A297AC115E2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3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03712700-F2AF-9F5A-8231-1AAD3CEF73A3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237D7CDC-B54A-8284-5F59-A6F8F13F7D46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C68AFF9-6160-6B6D-63E5-58EFE416E40C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AEBEC2B3-000B-73AE-C4FA-67097974A0D7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CF90BAA-E111-6845-F198-B3E5DF7A304F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CCBAC78-8B6A-0EC0-8771-74915618C362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270D6D00-F9F9-3089-2AD1-41DDCD4BBD3B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BDC5726-21CC-11CE-1E5B-5C28B4265E22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06AC82D-3E11-542C-A674-843EC7058B38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AI tools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472B6D9-6EC3-0F2E-2F10-E38AC5BB865A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Networked sensors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FB42CB72-4B0D-A551-DE82-35501E805758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Biologgers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0C7B9B4-AEBC-431C-6F8E-1B80CEAEB425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GIS/remote sensing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D7DC80D-4628-BE18-0D36-73E5E4D5D1C3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PA mgmt. tools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E70B244-8888-C51F-F587-7CFBAFC2DD17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Drones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262652D-6723-9B46-58E2-B77A001DEDFF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Data mgmt. tools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A02816D1-2A67-1979-055C-4F2429A02FF8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Bioacoustics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79FC6BB-A7F3-4447-2991-132B7036A35E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Camera traps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1AB3B78-F450-C50F-F097-785477C3414C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eDNA &amp; Genomics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F59386A-58B4-F902-7FF3-7BF0AB106520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rgbClr val="0C4E6F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Mobile Apps</a:t>
            </a:r>
          </a:p>
        </p:txBody>
      </p:sp>
      <p:cxnSp>
        <p:nvCxnSpPr>
          <p:cNvPr id="102" name="Straight Connector 48">
            <a:extLst>
              <a:ext uri="{FF2B5EF4-FFF2-40B4-BE49-F238E27FC236}">
                <a16:creationId xmlns:a16="http://schemas.microsoft.com/office/drawing/2014/main" id="{43F96787-927D-98A0-EDEC-296390454075}"/>
              </a:ext>
            </a:extLst>
          </p:cNvPr>
          <p:cNvCxnSpPr>
            <a:cxnSpLocks/>
            <a:stCxn id="68" idx="6"/>
            <a:endCxn id="86" idx="2"/>
          </p:cNvCxnSpPr>
          <p:nvPr/>
        </p:nvCxnSpPr>
        <p:spPr>
          <a:xfrm>
            <a:off x="3577214" y="4611145"/>
            <a:ext cx="4823208" cy="12700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Freeform 102">
            <a:extLst>
              <a:ext uri="{FF2B5EF4-FFF2-40B4-BE49-F238E27FC236}">
                <a16:creationId xmlns:a16="http://schemas.microsoft.com/office/drawing/2014/main" id="{3E753480-4A9A-3C54-C0DD-1EFCCDF7D78C}"/>
              </a:ext>
            </a:extLst>
          </p:cNvPr>
          <p:cNvSpPr/>
          <p:nvPr/>
        </p:nvSpPr>
        <p:spPr>
          <a:xfrm>
            <a:off x="3539471" y="3195944"/>
            <a:ext cx="4860952" cy="95747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Freeform 103">
            <a:extLst>
              <a:ext uri="{FF2B5EF4-FFF2-40B4-BE49-F238E27FC236}">
                <a16:creationId xmlns:a16="http://schemas.microsoft.com/office/drawing/2014/main" id="{3D9C2FEF-0DEB-EB73-487D-CB1106CF01B2}"/>
              </a:ext>
            </a:extLst>
          </p:cNvPr>
          <p:cNvSpPr/>
          <p:nvPr/>
        </p:nvSpPr>
        <p:spPr>
          <a:xfrm>
            <a:off x="3523622" y="1784195"/>
            <a:ext cx="4876800" cy="1428354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Freeform 104">
            <a:extLst>
              <a:ext uri="{FF2B5EF4-FFF2-40B4-BE49-F238E27FC236}">
                <a16:creationId xmlns:a16="http://schemas.microsoft.com/office/drawing/2014/main" id="{FF22CA34-0A95-F561-9874-62B77B81C167}"/>
              </a:ext>
            </a:extLst>
          </p:cNvPr>
          <p:cNvSpPr/>
          <p:nvPr/>
        </p:nvSpPr>
        <p:spPr>
          <a:xfrm flipH="1">
            <a:off x="3547684" y="1756913"/>
            <a:ext cx="4889991" cy="426552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Freeform 105">
            <a:extLst>
              <a:ext uri="{FF2B5EF4-FFF2-40B4-BE49-F238E27FC236}">
                <a16:creationId xmlns:a16="http://schemas.microsoft.com/office/drawing/2014/main" id="{4843E8D8-6C0E-3580-04FE-E4E83BBCEA53}"/>
              </a:ext>
            </a:extLst>
          </p:cNvPr>
          <p:cNvSpPr/>
          <p:nvPr/>
        </p:nvSpPr>
        <p:spPr>
          <a:xfrm>
            <a:off x="3547685" y="2265458"/>
            <a:ext cx="4873176" cy="141752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Freeform 106">
            <a:extLst>
              <a:ext uri="{FF2B5EF4-FFF2-40B4-BE49-F238E27FC236}">
                <a16:creationId xmlns:a16="http://schemas.microsoft.com/office/drawing/2014/main" id="{A2CEA096-2611-EE13-941E-DF904222BB7A}"/>
              </a:ext>
            </a:extLst>
          </p:cNvPr>
          <p:cNvSpPr/>
          <p:nvPr/>
        </p:nvSpPr>
        <p:spPr>
          <a:xfrm>
            <a:off x="3564500" y="2732063"/>
            <a:ext cx="4873176" cy="234951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Freeform 107">
            <a:extLst>
              <a:ext uri="{FF2B5EF4-FFF2-40B4-BE49-F238E27FC236}">
                <a16:creationId xmlns:a16="http://schemas.microsoft.com/office/drawing/2014/main" id="{FED1A636-6C70-BAE0-8C61-25F8B8F78396}"/>
              </a:ext>
            </a:extLst>
          </p:cNvPr>
          <p:cNvSpPr/>
          <p:nvPr/>
        </p:nvSpPr>
        <p:spPr>
          <a:xfrm flipH="1">
            <a:off x="3547683" y="2222134"/>
            <a:ext cx="4889992" cy="4265527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>
            <a:extLst>
              <a:ext uri="{FF2B5EF4-FFF2-40B4-BE49-F238E27FC236}">
                <a16:creationId xmlns:a16="http://schemas.microsoft.com/office/drawing/2014/main" id="{031F342F-980A-A773-6629-DF814892605B}"/>
              </a:ext>
            </a:extLst>
          </p:cNvPr>
          <p:cNvSpPr/>
          <p:nvPr/>
        </p:nvSpPr>
        <p:spPr>
          <a:xfrm flipH="1">
            <a:off x="3556774" y="2695376"/>
            <a:ext cx="4867709" cy="98495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>
            <a:extLst>
              <a:ext uri="{FF2B5EF4-FFF2-40B4-BE49-F238E27FC236}">
                <a16:creationId xmlns:a16="http://schemas.microsoft.com/office/drawing/2014/main" id="{18B85568-A1C0-D1B4-F9DF-AFDE95D48C3A}"/>
              </a:ext>
            </a:extLst>
          </p:cNvPr>
          <p:cNvSpPr/>
          <p:nvPr/>
        </p:nvSpPr>
        <p:spPr>
          <a:xfrm>
            <a:off x="3534491" y="4118275"/>
            <a:ext cx="4920000" cy="143373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Freeform 110">
            <a:extLst>
              <a:ext uri="{FF2B5EF4-FFF2-40B4-BE49-F238E27FC236}">
                <a16:creationId xmlns:a16="http://schemas.microsoft.com/office/drawing/2014/main" id="{BAEEB122-FCEF-F2BA-7D46-B81AC161715D}"/>
              </a:ext>
            </a:extLst>
          </p:cNvPr>
          <p:cNvSpPr/>
          <p:nvPr/>
        </p:nvSpPr>
        <p:spPr>
          <a:xfrm>
            <a:off x="3542512" y="5088822"/>
            <a:ext cx="4889991" cy="141129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2" name="Freeform 111">
            <a:extLst>
              <a:ext uri="{FF2B5EF4-FFF2-40B4-BE49-F238E27FC236}">
                <a16:creationId xmlns:a16="http://schemas.microsoft.com/office/drawing/2014/main" id="{8D14C97C-0A13-C1AC-3BE6-7F9EE359502B}"/>
              </a:ext>
            </a:extLst>
          </p:cNvPr>
          <p:cNvSpPr/>
          <p:nvPr/>
        </p:nvSpPr>
        <p:spPr>
          <a:xfrm>
            <a:off x="3518449" y="5554043"/>
            <a:ext cx="4881973" cy="475646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E1FBE65-3018-28C1-A755-0B3FE6E60721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548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908323" cy="72253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Technology in 2022 | </a:t>
            </a:r>
            <a:r>
              <a:rPr lang="en-US" sz="2800" dirty="0"/>
              <a:t>Proficiency has been increasing in </a:t>
            </a:r>
            <a:r>
              <a:rPr lang="en-US" sz="2800" dirty="0" err="1"/>
              <a:t>biologgers</a:t>
            </a:r>
            <a:r>
              <a:rPr lang="en-US" sz="2800" dirty="0"/>
              <a:t>, bioacoustics and camera traps</a:t>
            </a:r>
          </a:p>
        </p:txBody>
      </p:sp>
      <p:pic>
        <p:nvPicPr>
          <p:cNvPr id="5" name="Picture 4" descr="A graph with numbers and a line&#10;&#10;Description automatically generated with medium confidence">
            <a:extLst>
              <a:ext uri="{FF2B5EF4-FFF2-40B4-BE49-F238E27FC236}">
                <a16:creationId xmlns:a16="http://schemas.microsoft.com/office/drawing/2014/main" id="{9D3434A2-50D0-FB93-E3AB-9BAFF6B8FA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36" b="6246"/>
          <a:stretch/>
        </p:blipFill>
        <p:spPr>
          <a:xfrm>
            <a:off x="530457" y="1737359"/>
            <a:ext cx="11131086" cy="501613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9F894C-A558-9923-B196-54C06CC7F241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55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3309830" cy="823912"/>
          </a:xfrm>
        </p:spPr>
        <p:txBody>
          <a:bodyPr/>
          <a:lstStyle/>
          <a:p>
            <a:r>
              <a:rPr lang="en-US" sz="2800" dirty="0">
                <a:solidFill>
                  <a:srgbClr val="FFC000"/>
                </a:solidFill>
              </a:rPr>
              <a:t>From 2020 to 2022, respondents indicated working on the same conservation issues</a:t>
            </a:r>
            <a:endParaRPr lang="en-US" sz="28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30124EE-DB4D-11EA-9385-CC2ABB92F242}"/>
              </a:ext>
            </a:extLst>
          </p:cNvPr>
          <p:cNvSpPr/>
          <p:nvPr/>
        </p:nvSpPr>
        <p:spPr>
          <a:xfrm>
            <a:off x="5104562" y="693335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1E83D37-0C05-C0DA-0D04-6C2975936334}"/>
              </a:ext>
            </a:extLst>
          </p:cNvPr>
          <p:cNvSpPr/>
          <p:nvPr/>
        </p:nvSpPr>
        <p:spPr>
          <a:xfrm>
            <a:off x="5104562" y="1688122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B4397B-ED01-AC6F-E9D6-99313D0CC12D}"/>
              </a:ext>
            </a:extLst>
          </p:cNvPr>
          <p:cNvSpPr/>
          <p:nvPr/>
        </p:nvSpPr>
        <p:spPr>
          <a:xfrm>
            <a:off x="5104562" y="2682909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EE38539-4BBF-9953-3354-1E2D1E99D2B1}"/>
              </a:ext>
            </a:extLst>
          </p:cNvPr>
          <p:cNvSpPr/>
          <p:nvPr/>
        </p:nvSpPr>
        <p:spPr>
          <a:xfrm>
            <a:off x="5104562" y="3677696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335A57-0D3A-87E6-FE84-A0FA2F0AC9BB}"/>
              </a:ext>
            </a:extLst>
          </p:cNvPr>
          <p:cNvSpPr/>
          <p:nvPr/>
        </p:nvSpPr>
        <p:spPr>
          <a:xfrm>
            <a:off x="5104562" y="4672483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CB3B12C-9F94-0DEC-CC54-CE5B85A256AD}"/>
              </a:ext>
            </a:extLst>
          </p:cNvPr>
          <p:cNvSpPr/>
          <p:nvPr/>
        </p:nvSpPr>
        <p:spPr>
          <a:xfrm>
            <a:off x="5104562" y="5667268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CEE1FC-ED69-E455-0A97-4D2E50A63817}"/>
              </a:ext>
            </a:extLst>
          </p:cNvPr>
          <p:cNvSpPr txBox="1"/>
          <p:nvPr/>
        </p:nvSpPr>
        <p:spPr>
          <a:xfrm>
            <a:off x="5710484" y="693335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Biodiversity monitoring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D280F5-7EDF-81EF-2E98-1CBFFCA4FAEC}"/>
              </a:ext>
            </a:extLst>
          </p:cNvPr>
          <p:cNvSpPr txBox="1"/>
          <p:nvPr/>
        </p:nvSpPr>
        <p:spPr>
          <a:xfrm>
            <a:off x="5710484" y="1718267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Species protection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B1AB07-58D9-3C41-7104-BEC5315DD3F9}"/>
              </a:ext>
            </a:extLst>
          </p:cNvPr>
          <p:cNvSpPr txBox="1"/>
          <p:nvPr/>
        </p:nvSpPr>
        <p:spPr>
          <a:xfrm>
            <a:off x="5710484" y="268290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Protected area management and planning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E8AD6-AEC4-A4C8-738A-65EE4E5A05ED}"/>
              </a:ext>
            </a:extLst>
          </p:cNvPr>
          <p:cNvSpPr txBox="1"/>
          <p:nvPr/>
        </p:nvSpPr>
        <p:spPr>
          <a:xfrm>
            <a:off x="5710484" y="3687743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Human-wildlife conflict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733DD7-B5DA-B314-63E2-B1C588DE543E}"/>
              </a:ext>
            </a:extLst>
          </p:cNvPr>
          <p:cNvSpPr txBox="1"/>
          <p:nvPr/>
        </p:nvSpPr>
        <p:spPr>
          <a:xfrm>
            <a:off x="5710484" y="469257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Habitat loss or destruction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83DBAE-796E-59A2-0FBC-73868ADB233F}"/>
              </a:ext>
            </a:extLst>
          </p:cNvPr>
          <p:cNvSpPr txBox="1"/>
          <p:nvPr/>
        </p:nvSpPr>
        <p:spPr>
          <a:xfrm>
            <a:off x="5710484" y="5677316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Public education and outreach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5728B8-042D-DC44-0D0F-47206608AA69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212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Sector-wide challenges | </a:t>
            </a:r>
            <a:r>
              <a:rPr lang="en-US" sz="2800" dirty="0"/>
              <a:t>Funding competition is the greatest concern, followed by matching tech and conservation</a:t>
            </a:r>
          </a:p>
        </p:txBody>
      </p:sp>
      <p:pic>
        <p:nvPicPr>
          <p:cNvPr id="25" name="Content Placeholder 24" descr="A chart of blue and green squares&#10;&#10;Description automatically generated">
            <a:extLst>
              <a:ext uri="{FF2B5EF4-FFF2-40B4-BE49-F238E27FC236}">
                <a16:creationId xmlns:a16="http://schemas.microsoft.com/office/drawing/2014/main" id="{79A2D87F-6EF3-3561-BAD6-3F48F177ED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63957" y="1981101"/>
            <a:ext cx="5532042" cy="4741749"/>
          </a:xfrm>
        </p:spPr>
      </p:pic>
      <p:pic>
        <p:nvPicPr>
          <p:cNvPr id="27" name="Picture 26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DA5E1294-BA49-96DB-C607-3A90E4FFE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981100"/>
            <a:ext cx="5532042" cy="4741750"/>
          </a:xfrm>
          <a:prstGeom prst="rect">
            <a:avLst/>
          </a:prstGeom>
        </p:spPr>
      </p:pic>
      <p:sp>
        <p:nvSpPr>
          <p:cNvPr id="28" name="Title 1">
            <a:extLst>
              <a:ext uri="{FF2B5EF4-FFF2-40B4-BE49-F238E27FC236}">
                <a16:creationId xmlns:a16="http://schemas.microsoft.com/office/drawing/2014/main" id="{9D089EBC-B0B6-8A3E-7691-F85E91E7E660}"/>
              </a:ext>
            </a:extLst>
          </p:cNvPr>
          <p:cNvSpPr txBox="1">
            <a:spLocks/>
          </p:cNvSpPr>
          <p:nvPr/>
        </p:nvSpPr>
        <p:spPr>
          <a:xfrm>
            <a:off x="838201" y="1642275"/>
            <a:ext cx="5069114" cy="474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Sector-wide challenges ranked in 2020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91196D55-6A49-4E06-88E9-EF706213566E}"/>
              </a:ext>
            </a:extLst>
          </p:cNvPr>
          <p:cNvSpPr txBox="1">
            <a:spLocks/>
          </p:cNvSpPr>
          <p:nvPr/>
        </p:nvSpPr>
        <p:spPr>
          <a:xfrm>
            <a:off x="6121401" y="1642275"/>
            <a:ext cx="5069114" cy="474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Sector-wide challenges ranked in 2022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CD37CFB-534E-3476-51C2-1E26036CE3D5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26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429000"/>
            <a:ext cx="3309830" cy="823912"/>
          </a:xfrm>
        </p:spPr>
        <p:txBody>
          <a:bodyPr/>
          <a:lstStyle/>
          <a:p>
            <a:r>
              <a:rPr lang="en-US" sz="2800" dirty="0">
                <a:solidFill>
                  <a:srgbClr val="FFC000"/>
                </a:solidFill>
              </a:rPr>
              <a:t>Challenges | </a:t>
            </a:r>
            <a:r>
              <a:rPr lang="en-US" sz="2800" dirty="0"/>
              <a:t>Developing location and gender the most indicative contributing factor to rating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B38C1-AFDE-4675-F85E-27C92B98EB7E}"/>
              </a:ext>
            </a:extLst>
          </p:cNvPr>
          <p:cNvSpPr txBox="1"/>
          <p:nvPr/>
        </p:nvSpPr>
        <p:spPr>
          <a:xfrm>
            <a:off x="3947886" y="366832"/>
            <a:ext cx="8244114" cy="600933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514350">
              <a:lnSpc>
                <a:spcPts val="2880"/>
              </a:lnSpc>
            </a:pP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End-users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in </a:t>
            </a:r>
            <a:r>
              <a:rPr lang="en-US" i="1" dirty="0">
                <a:solidFill>
                  <a:srgbClr val="000000"/>
                </a:solidFill>
                <a:latin typeface="Open Sans" panose="020F0502020204030204" pitchFamily="34" charset="0"/>
              </a:rPr>
              <a:t>developing countries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were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report being significantly constrained by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local access to technology suppliers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 They were also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upfront costs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as well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as access to training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advice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and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mentoring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and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maintenance costs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</a:t>
            </a:r>
          </a:p>
          <a:p>
            <a:pPr marL="228600" marR="514350">
              <a:lnSpc>
                <a:spcPts val="2880"/>
              </a:lnSpc>
            </a:pPr>
            <a:endParaRPr lang="en-US" dirty="0">
              <a:solidFill>
                <a:srgbClr val="000000"/>
              </a:solidFill>
              <a:latin typeface="Open Sans" panose="020F0502020204030204" pitchFamily="34" charset="0"/>
            </a:endParaRPr>
          </a:p>
          <a:p>
            <a:pPr marL="228600" marR="514350">
              <a:lnSpc>
                <a:spcPts val="2880"/>
              </a:lnSpc>
            </a:pP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Tech developers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in </a:t>
            </a:r>
            <a:r>
              <a:rPr lang="en-US" i="1" dirty="0">
                <a:solidFill>
                  <a:srgbClr val="000000"/>
                </a:solidFill>
                <a:latin typeface="Open Sans" panose="020F0502020204030204" pitchFamily="34" charset="0"/>
              </a:rPr>
              <a:t>developing countries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were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3.5x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report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sourcing supplies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and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accessing testing sites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as primary constraints, and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securing seed funding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</a:t>
            </a:r>
          </a:p>
          <a:p>
            <a:pPr marL="228600" marR="514350">
              <a:lnSpc>
                <a:spcPts val="2880"/>
              </a:lnSpc>
            </a:pPr>
            <a:endParaRPr lang="en-US" dirty="0">
              <a:solidFill>
                <a:srgbClr val="000000"/>
              </a:solidFill>
              <a:latin typeface="Open Sans" panose="020F0502020204030204" pitchFamily="34" charset="0"/>
            </a:endParaRPr>
          </a:p>
          <a:p>
            <a:pPr marL="228600" marR="514350">
              <a:lnSpc>
                <a:spcPts val="2880"/>
              </a:lnSpc>
            </a:pPr>
            <a:r>
              <a:rPr lang="en-US" i="1" dirty="0">
                <a:solidFill>
                  <a:srgbClr val="000000"/>
                </a:solidFill>
                <a:latin typeface="Open Sans" panose="020F0502020204030204" pitchFamily="34" charset="0"/>
              </a:rPr>
              <a:t>Female-identifying tech developers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also reported disproportionate constraints, being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3.5x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report significant constraints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accessing testing sites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2.5x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for both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securing funding throughout the development cycle 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and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accessing relevant data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, and </a:t>
            </a:r>
            <a:r>
              <a:rPr lang="en-US" sz="2400" b="1" dirty="0">
                <a:solidFill>
                  <a:srgbClr val="EC7823"/>
                </a:solidFill>
                <a:latin typeface="Open Sans" panose="020B0606030504020204" pitchFamily="34" charset="0"/>
              </a:rPr>
              <a:t>2x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 as likely to do so regarding </a:t>
            </a:r>
            <a:r>
              <a:rPr lang="en-US" b="1" dirty="0">
                <a:solidFill>
                  <a:srgbClr val="000000"/>
                </a:solidFill>
                <a:latin typeface="Open Sans" panose="020F0502020204030204" pitchFamily="34" charset="0"/>
              </a:rPr>
              <a:t>overcoming user concerns about data security and privacy</a:t>
            </a:r>
            <a:r>
              <a:rPr lang="en-US" dirty="0">
                <a:solidFill>
                  <a:srgbClr val="000000"/>
                </a:solidFill>
                <a:latin typeface="Open Sans" panose="020F0502020204030204" pitchFamily="34" charset="0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612D4D-244D-691A-97CB-BBB4A23E6873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520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People are becoming more optimistic about the future of the conservation field over the years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1F0C87-15A8-0C4C-5BE0-469F83F1FF93}"/>
              </a:ext>
            </a:extLst>
          </p:cNvPr>
          <p:cNvSpPr/>
          <p:nvPr/>
        </p:nvSpPr>
        <p:spPr>
          <a:xfrm>
            <a:off x="1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graph with numbers and percentages&#10;&#10;Description automatically generated">
            <a:extLst>
              <a:ext uri="{FF2B5EF4-FFF2-40B4-BE49-F238E27FC236}">
                <a16:creationId xmlns:a16="http://schemas.microsoft.com/office/drawing/2014/main" id="{6694267A-601F-F7DA-0EB4-D413036FE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886" y="1624200"/>
            <a:ext cx="11339902" cy="52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62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3309830" cy="823912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Collaboration and sharing of tools are the main opportunities identified by respondents in both years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30124EE-DB4D-11EA-9385-CC2ABB92F242}"/>
              </a:ext>
            </a:extLst>
          </p:cNvPr>
          <p:cNvSpPr/>
          <p:nvPr/>
        </p:nvSpPr>
        <p:spPr>
          <a:xfrm>
            <a:off x="5104562" y="693335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1E83D37-0C05-C0DA-0D04-6C2975936334}"/>
              </a:ext>
            </a:extLst>
          </p:cNvPr>
          <p:cNvSpPr/>
          <p:nvPr/>
        </p:nvSpPr>
        <p:spPr>
          <a:xfrm>
            <a:off x="5104562" y="1688122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B4397B-ED01-AC6F-E9D6-99313D0CC12D}"/>
              </a:ext>
            </a:extLst>
          </p:cNvPr>
          <p:cNvSpPr/>
          <p:nvPr/>
        </p:nvSpPr>
        <p:spPr>
          <a:xfrm>
            <a:off x="5104562" y="2682909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EE38539-4BBF-9953-3354-1E2D1E99D2B1}"/>
              </a:ext>
            </a:extLst>
          </p:cNvPr>
          <p:cNvSpPr/>
          <p:nvPr/>
        </p:nvSpPr>
        <p:spPr>
          <a:xfrm>
            <a:off x="5104562" y="3677696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335A57-0D3A-87E6-FE84-A0FA2F0AC9BB}"/>
              </a:ext>
            </a:extLst>
          </p:cNvPr>
          <p:cNvSpPr/>
          <p:nvPr/>
        </p:nvSpPr>
        <p:spPr>
          <a:xfrm>
            <a:off x="5104562" y="4672483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CB3B12C-9F94-0DEC-CC54-CE5B85A256AD}"/>
              </a:ext>
            </a:extLst>
          </p:cNvPr>
          <p:cNvSpPr/>
          <p:nvPr/>
        </p:nvSpPr>
        <p:spPr>
          <a:xfrm>
            <a:off x="5104562" y="5667268"/>
            <a:ext cx="472273" cy="472273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CEE1FC-ED69-E455-0A97-4D2E50A63817}"/>
              </a:ext>
            </a:extLst>
          </p:cNvPr>
          <p:cNvSpPr txBox="1"/>
          <p:nvPr/>
        </p:nvSpPr>
        <p:spPr>
          <a:xfrm>
            <a:off x="5710484" y="693335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Collaboration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D280F5-7EDF-81EF-2E98-1CBFFCA4FAEC}"/>
              </a:ext>
            </a:extLst>
          </p:cNvPr>
          <p:cNvSpPr txBox="1"/>
          <p:nvPr/>
        </p:nvSpPr>
        <p:spPr>
          <a:xfrm>
            <a:off x="5710484" y="1718267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Accessible tools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B1AB07-58D9-3C41-7104-BEC5315DD3F9}"/>
              </a:ext>
            </a:extLst>
          </p:cNvPr>
          <p:cNvSpPr txBox="1"/>
          <p:nvPr/>
        </p:nvSpPr>
        <p:spPr>
          <a:xfrm>
            <a:off x="5710484" y="268290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Interoperability of tools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E8AD6-AEC4-A4C8-738A-65EE4E5A05ED}"/>
              </a:ext>
            </a:extLst>
          </p:cNvPr>
          <p:cNvSpPr txBox="1"/>
          <p:nvPr/>
        </p:nvSpPr>
        <p:spPr>
          <a:xfrm>
            <a:off x="5710484" y="3687743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Data analysis scale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733DD7-B5DA-B314-63E2-B1C588DE543E}"/>
              </a:ext>
            </a:extLst>
          </p:cNvPr>
          <p:cNvSpPr txBox="1"/>
          <p:nvPr/>
        </p:nvSpPr>
        <p:spPr>
          <a:xfrm>
            <a:off x="5710484" y="4692578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Local technology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83DBAE-796E-59A2-0FBC-73868ADB233F}"/>
              </a:ext>
            </a:extLst>
          </p:cNvPr>
          <p:cNvSpPr txBox="1"/>
          <p:nvPr/>
        </p:nvSpPr>
        <p:spPr>
          <a:xfrm>
            <a:off x="5710484" y="5677316"/>
            <a:ext cx="5965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C4E6F"/>
                </a:solidFill>
                <a:latin typeface="Helvetica" pitchFamily="2" charset="0"/>
              </a:rPr>
              <a:t>Global data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7321E1D-02DA-2FFA-88F9-CD7979149885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02A05A47-B5FE-1B33-F54D-29B1BABB444B}"/>
              </a:ext>
            </a:extLst>
          </p:cNvPr>
          <p:cNvSpPr txBox="1">
            <a:spLocks/>
          </p:cNvSpPr>
          <p:nvPr/>
        </p:nvSpPr>
        <p:spPr>
          <a:xfrm>
            <a:off x="72993" y="6034087"/>
            <a:ext cx="3309830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None/>
              <a:defRPr sz="20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8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6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None/>
              <a:defRPr sz="1600" b="1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  <a:p>
            <a:r>
              <a:rPr lang="en-US" sz="1400" i="1" dirty="0"/>
              <a:t>Note: for 2021 and 2022 only</a:t>
            </a:r>
          </a:p>
        </p:txBody>
      </p:sp>
    </p:spTree>
    <p:extLst>
      <p:ext uri="{BB962C8B-B14F-4D97-AF65-F5344CB8AC3E}">
        <p14:creationId xmlns:p14="http://schemas.microsoft.com/office/powerpoint/2010/main" val="2995075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elephant walking in a field&#10;&#10;Description automatically generated">
            <a:extLst>
              <a:ext uri="{FF2B5EF4-FFF2-40B4-BE49-F238E27FC236}">
                <a16:creationId xmlns:a16="http://schemas.microsoft.com/office/drawing/2014/main" id="{6DF6ED64-056A-0814-2498-9A7DBB3C22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36" r="9471" b="9714"/>
          <a:stretch/>
        </p:blipFill>
        <p:spPr>
          <a:xfrm>
            <a:off x="0" y="-1"/>
            <a:ext cx="11037346" cy="685101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53537DC-6ABA-166C-8A30-056C4BAB3F46}"/>
              </a:ext>
            </a:extLst>
          </p:cNvPr>
          <p:cNvSpPr/>
          <p:nvPr/>
        </p:nvSpPr>
        <p:spPr>
          <a:xfrm>
            <a:off x="0" y="6984"/>
            <a:ext cx="11037346" cy="6851017"/>
          </a:xfrm>
          <a:prstGeom prst="rect">
            <a:avLst/>
          </a:prstGeom>
          <a:gradFill flip="none" rotWithShape="1">
            <a:gsLst>
              <a:gs pos="46000">
                <a:srgbClr val="0F6B98">
                  <a:alpha val="74510"/>
                </a:srgbClr>
              </a:gs>
              <a:gs pos="0">
                <a:srgbClr val="0E87BE">
                  <a:alpha val="35294"/>
                </a:srgbClr>
              </a:gs>
              <a:gs pos="100000">
                <a:srgbClr val="0C4E6F">
                  <a:alpha val="92941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4643A4-1B41-A756-2120-9F4C751B5E36}"/>
              </a:ext>
            </a:extLst>
          </p:cNvPr>
          <p:cNvSpPr txBox="1">
            <a:spLocks/>
          </p:cNvSpPr>
          <p:nvPr/>
        </p:nvSpPr>
        <p:spPr>
          <a:xfrm>
            <a:off x="232145" y="1586413"/>
            <a:ext cx="7772400" cy="1655762"/>
          </a:xfrm>
          <a:prstGeom prst="rect">
            <a:avLst/>
          </a:prstGeom>
        </p:spPr>
        <p:txBody>
          <a:bodyPr/>
          <a:lstStyle>
            <a:lvl1pPr algn="l" defTabSz="13411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5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bg1"/>
                </a:solidFill>
                <a:latin typeface="Helvetica" pitchFamily="2" charset="0"/>
              </a:rPr>
              <a:t>State of Conservation Technology 2020-2022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F4411FB-1714-7C9A-52E3-A345AC073468}"/>
              </a:ext>
            </a:extLst>
          </p:cNvPr>
          <p:cNvSpPr txBox="1">
            <a:spLocks/>
          </p:cNvSpPr>
          <p:nvPr/>
        </p:nvSpPr>
        <p:spPr>
          <a:xfrm>
            <a:off x="232145" y="3602038"/>
            <a:ext cx="10805201" cy="1655762"/>
          </a:xfrm>
          <a:prstGeom prst="rect">
            <a:avLst/>
          </a:prstGeom>
        </p:spPr>
        <p:txBody>
          <a:bodyPr/>
          <a:lstStyle>
            <a:lvl1pPr marL="335288" indent="-335288" algn="l" defTabSz="1341150" rtl="0" eaLnBrk="1" latinLnBrk="0" hangingPunct="1">
              <a:lnSpc>
                <a:spcPct val="90000"/>
              </a:lnSpc>
              <a:spcBef>
                <a:spcPts val="1467"/>
              </a:spcBef>
              <a:buFont typeface="Arial" panose="020B0604020202020204" pitchFamily="34" charset="0"/>
              <a:buChar char="•"/>
              <a:defRPr sz="41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05863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3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76438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9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7013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17589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88164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58739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029314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699890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Helvetica" pitchFamily="2" charset="0"/>
              </a:rPr>
              <a:t>Explore insights from our multi-year, global, community-sourced assessment of the state of the field.</a:t>
            </a:r>
          </a:p>
        </p:txBody>
      </p:sp>
      <p:pic>
        <p:nvPicPr>
          <p:cNvPr id="10" name="Picture 9" descr="A black and white logo&#10;&#10;Description automatically generated">
            <a:extLst>
              <a:ext uri="{FF2B5EF4-FFF2-40B4-BE49-F238E27FC236}">
                <a16:creationId xmlns:a16="http://schemas.microsoft.com/office/drawing/2014/main" id="{B9ABFFDE-CA5C-D376-1C7B-381DE5F16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945" y="5746750"/>
            <a:ext cx="5283200" cy="8509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AA03E28-820E-BBD9-8E97-12DE077BB9DC}"/>
              </a:ext>
            </a:extLst>
          </p:cNvPr>
          <p:cNvSpPr/>
          <p:nvPr/>
        </p:nvSpPr>
        <p:spPr>
          <a:xfrm>
            <a:off x="3469105" y="1506554"/>
            <a:ext cx="5253789" cy="32130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 be updated - Talia</a:t>
            </a:r>
          </a:p>
        </p:txBody>
      </p:sp>
    </p:spTree>
    <p:extLst>
      <p:ext uri="{BB962C8B-B14F-4D97-AF65-F5344CB8AC3E}">
        <p14:creationId xmlns:p14="http://schemas.microsoft.com/office/powerpoint/2010/main" val="2160949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Increasing accessibility and the quickly evolving nature of the field are the main reason for optimism for most</a:t>
            </a:r>
            <a:br>
              <a:rPr lang="en-US" sz="2800" dirty="0"/>
            </a:br>
            <a:endParaRPr lang="en-US" sz="28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DE2375-087E-D315-3E3C-4618F8997BE3}"/>
              </a:ext>
            </a:extLst>
          </p:cNvPr>
          <p:cNvGrpSpPr/>
          <p:nvPr/>
        </p:nvGrpSpPr>
        <p:grpSpPr>
          <a:xfrm>
            <a:off x="979170" y="3429000"/>
            <a:ext cx="5094577" cy="2846070"/>
            <a:chOff x="979170" y="4114800"/>
            <a:chExt cx="3211830" cy="216027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928C641-E4BA-E090-6CBA-5D18FDE5734E}"/>
                </a:ext>
              </a:extLst>
            </p:cNvPr>
            <p:cNvSpPr/>
            <p:nvPr/>
          </p:nvSpPr>
          <p:spPr>
            <a:xfrm>
              <a:off x="979170" y="4732020"/>
              <a:ext cx="1070610" cy="154305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2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141B89A-9ADF-E894-6D4B-D359F81152A6}"/>
                </a:ext>
              </a:extLst>
            </p:cNvPr>
            <p:cNvSpPr/>
            <p:nvPr/>
          </p:nvSpPr>
          <p:spPr>
            <a:xfrm>
              <a:off x="2049780" y="4114800"/>
              <a:ext cx="1070610" cy="216027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E93A78-09A7-4706-7FDD-3D0B3229A096}"/>
                </a:ext>
              </a:extLst>
            </p:cNvPr>
            <p:cNvSpPr/>
            <p:nvPr/>
          </p:nvSpPr>
          <p:spPr>
            <a:xfrm>
              <a:off x="3120390" y="5109210"/>
              <a:ext cx="1070610" cy="116586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EBA9E56-A19B-60C6-D747-AF1748184878}"/>
              </a:ext>
            </a:extLst>
          </p:cNvPr>
          <p:cNvSpPr/>
          <p:nvPr/>
        </p:nvSpPr>
        <p:spPr>
          <a:xfrm>
            <a:off x="6502082" y="4242163"/>
            <a:ext cx="1698192" cy="2032907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2D9D13-9819-8175-2643-FDC676C39E56}"/>
              </a:ext>
            </a:extLst>
          </p:cNvPr>
          <p:cNvSpPr/>
          <p:nvPr/>
        </p:nvSpPr>
        <p:spPr>
          <a:xfrm>
            <a:off x="8200274" y="3429000"/>
            <a:ext cx="1698192" cy="2846070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93B3A-12B5-4F21-0269-784AF1CE24AA}"/>
              </a:ext>
            </a:extLst>
          </p:cNvPr>
          <p:cNvSpPr/>
          <p:nvPr/>
        </p:nvSpPr>
        <p:spPr>
          <a:xfrm>
            <a:off x="9898467" y="4739096"/>
            <a:ext cx="1698192" cy="1535974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DF20A0-72FD-7A15-AB91-990829AA98D1}"/>
              </a:ext>
            </a:extLst>
          </p:cNvPr>
          <p:cNvSpPr txBox="1"/>
          <p:nvPr/>
        </p:nvSpPr>
        <p:spPr>
          <a:xfrm>
            <a:off x="2616705" y="2422753"/>
            <a:ext cx="18195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9F020A-452E-EA6B-66E3-3C1F375558EB}"/>
              </a:ext>
            </a:extLst>
          </p:cNvPr>
          <p:cNvSpPr txBox="1"/>
          <p:nvPr/>
        </p:nvSpPr>
        <p:spPr>
          <a:xfrm>
            <a:off x="979169" y="3230687"/>
            <a:ext cx="169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274CAD-8302-C5F7-671B-223F4ECF962F}"/>
              </a:ext>
            </a:extLst>
          </p:cNvPr>
          <p:cNvSpPr txBox="1"/>
          <p:nvPr/>
        </p:nvSpPr>
        <p:spPr>
          <a:xfrm>
            <a:off x="4324434" y="3513752"/>
            <a:ext cx="19300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Collaborative culture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759B5E-1D09-3C2D-BAF0-69B47A9A7105}"/>
              </a:ext>
            </a:extLst>
          </p:cNvPr>
          <p:cNvSpPr txBox="1"/>
          <p:nvPr/>
        </p:nvSpPr>
        <p:spPr>
          <a:xfrm>
            <a:off x="8200272" y="2466652"/>
            <a:ext cx="16981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91020A-2BD1-DA3E-31C2-F61FA3B0A5B7}"/>
              </a:ext>
            </a:extLst>
          </p:cNvPr>
          <p:cNvSpPr txBox="1"/>
          <p:nvPr/>
        </p:nvSpPr>
        <p:spPr>
          <a:xfrm>
            <a:off x="6441424" y="3230687"/>
            <a:ext cx="18195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FAA53A-F14E-3BAE-0A6F-F49FBEF9E35B}"/>
              </a:ext>
            </a:extLst>
          </p:cNvPr>
          <p:cNvSpPr txBox="1"/>
          <p:nvPr/>
        </p:nvSpPr>
        <p:spPr>
          <a:xfrm>
            <a:off x="10034240" y="3508579"/>
            <a:ext cx="15431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Growing support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D1E2FA-1D24-8D91-6968-9BB14E5FE5B8}"/>
              </a:ext>
            </a:extLst>
          </p:cNvPr>
          <p:cNvSpPr txBox="1"/>
          <p:nvPr/>
        </p:nvSpPr>
        <p:spPr>
          <a:xfrm>
            <a:off x="77647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27524F-D0D5-EE4C-3BF6-77BECFF176FD}"/>
              </a:ext>
            </a:extLst>
          </p:cNvPr>
          <p:cNvSpPr txBox="1"/>
          <p:nvPr/>
        </p:nvSpPr>
        <p:spPr>
          <a:xfrm>
            <a:off x="652576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D190ED-60A0-B29F-AA5D-465B1E99C701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77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6791F0B2-AF9D-0F96-AC2C-A44D5FD3A34F}"/>
              </a:ext>
            </a:extLst>
          </p:cNvPr>
          <p:cNvSpPr/>
          <p:nvPr/>
        </p:nvSpPr>
        <p:spPr>
          <a:xfrm>
            <a:off x="7960709" y="2065185"/>
            <a:ext cx="3405963" cy="4237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AE4B861-BADC-3282-7BA1-31CC12A382DC}"/>
              </a:ext>
            </a:extLst>
          </p:cNvPr>
          <p:cNvSpPr/>
          <p:nvPr/>
        </p:nvSpPr>
        <p:spPr>
          <a:xfrm>
            <a:off x="4383496" y="2065185"/>
            <a:ext cx="3405963" cy="4237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632BA7-1AFB-B9D9-F81A-A3B77585F152}"/>
              </a:ext>
            </a:extLst>
          </p:cNvPr>
          <p:cNvSpPr/>
          <p:nvPr/>
        </p:nvSpPr>
        <p:spPr>
          <a:xfrm>
            <a:off x="836428" y="2065185"/>
            <a:ext cx="3405963" cy="4237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2EAA9-4D16-485A-3DC7-57DFF1C89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183879"/>
            <a:ext cx="3954212" cy="823912"/>
          </a:xfrm>
        </p:spPr>
        <p:txBody>
          <a:bodyPr>
            <a:normAutofit/>
          </a:bodyPr>
          <a:lstStyle/>
          <a:p>
            <a:r>
              <a:rPr lang="en-US" sz="1600" dirty="0"/>
              <a:t>Learning about new technologies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5B902B-FB37-9F26-1AE4-49EFB03BCE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77228" y="2356348"/>
            <a:ext cx="3038875" cy="6800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I mainly experience WILDLABS as a mental boundary extender. It's great to learn about stuff I didn't know before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0E1C0C-1D66-1723-80AC-EDDCCB3F973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96379" y="1183879"/>
            <a:ext cx="3402602" cy="823912"/>
          </a:xfrm>
        </p:spPr>
        <p:txBody>
          <a:bodyPr>
            <a:normAutofit/>
          </a:bodyPr>
          <a:lstStyle/>
          <a:p>
            <a:r>
              <a:rPr lang="en-US" sz="1600" dirty="0"/>
              <a:t>Making valuable connections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732D1E-2E6A-38D0-1280-4FDA00ED64B7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952970" y="1183879"/>
            <a:ext cx="3402602" cy="823912"/>
          </a:xfrm>
        </p:spPr>
        <p:txBody>
          <a:bodyPr>
            <a:normAutofit/>
          </a:bodyPr>
          <a:lstStyle/>
          <a:p>
            <a:r>
              <a:rPr lang="en-US" sz="1600" dirty="0"/>
              <a:t>Learning from each other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On interactions, respondents </a:t>
            </a:r>
            <a:r>
              <a:rPr lang="en-US" sz="2800" dirty="0"/>
              <a:t>mainly commented on learning experiences and the connections they made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FEF3FD6-873F-4C28-A2C7-6802664B8EFC}"/>
              </a:ext>
            </a:extLst>
          </p:cNvPr>
          <p:cNvCxnSpPr>
            <a:cxnSpLocks/>
          </p:cNvCxnSpPr>
          <p:nvPr/>
        </p:nvCxnSpPr>
        <p:spPr>
          <a:xfrm>
            <a:off x="838200" y="2065186"/>
            <a:ext cx="3404191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9FBF9F8-4BBD-2B1F-D843-C3FE519EB0A2}"/>
              </a:ext>
            </a:extLst>
          </p:cNvPr>
          <p:cNvCxnSpPr>
            <a:cxnSpLocks/>
          </p:cNvCxnSpPr>
          <p:nvPr/>
        </p:nvCxnSpPr>
        <p:spPr>
          <a:xfrm>
            <a:off x="4385268" y="2065186"/>
            <a:ext cx="3404191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47C2FF3-F2F5-948F-74F7-63FED6A51490}"/>
              </a:ext>
            </a:extLst>
          </p:cNvPr>
          <p:cNvCxnSpPr>
            <a:cxnSpLocks/>
          </p:cNvCxnSpPr>
          <p:nvPr/>
        </p:nvCxnSpPr>
        <p:spPr>
          <a:xfrm>
            <a:off x="7962481" y="2065186"/>
            <a:ext cx="3404191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575FE128-D8A1-4541-CA89-94CEFC12DBEB}"/>
              </a:ext>
            </a:extLst>
          </p:cNvPr>
          <p:cNvSpPr txBox="1">
            <a:spLocks/>
          </p:cNvSpPr>
          <p:nvPr/>
        </p:nvSpPr>
        <p:spPr>
          <a:xfrm>
            <a:off x="1334234" y="3368024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The use of AI on small devices that can be deployed in the field. (How cool is that?!)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CFD688B-FACD-857F-CB54-8A841D5B0DD7}"/>
              </a:ext>
            </a:extLst>
          </p:cNvPr>
          <p:cNvSpPr txBox="1">
            <a:spLocks/>
          </p:cNvSpPr>
          <p:nvPr/>
        </p:nvSpPr>
        <p:spPr>
          <a:xfrm>
            <a:off x="977228" y="4406212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The tech tutor series has been incredibly useful in furthering my understanding of how to run machine learning algorithms for nature applications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30BF1F7F-8748-4E33-A8BE-7B1F0539E982}"/>
              </a:ext>
            </a:extLst>
          </p:cNvPr>
          <p:cNvSpPr txBox="1">
            <a:spLocks/>
          </p:cNvSpPr>
          <p:nvPr/>
        </p:nvSpPr>
        <p:spPr>
          <a:xfrm>
            <a:off x="1334234" y="5417888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Content sharing from Collaborators, a useful repository of conservation technology content and information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E539653-DC2C-BE6B-F3B1-CEFA182C9EC7}"/>
              </a:ext>
            </a:extLst>
          </p:cNvPr>
          <p:cNvSpPr/>
          <p:nvPr/>
        </p:nvSpPr>
        <p:spPr>
          <a:xfrm>
            <a:off x="836428" y="2116249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C74124F-3CF1-E866-B579-C2547E1CA9E9}"/>
              </a:ext>
            </a:extLst>
          </p:cNvPr>
          <p:cNvSpPr/>
          <p:nvPr/>
        </p:nvSpPr>
        <p:spPr>
          <a:xfrm>
            <a:off x="1188578" y="3123276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3E8D0F7-7F28-D3E5-73EC-BB2BAAD85447}"/>
              </a:ext>
            </a:extLst>
          </p:cNvPr>
          <p:cNvSpPr/>
          <p:nvPr/>
        </p:nvSpPr>
        <p:spPr>
          <a:xfrm>
            <a:off x="836428" y="4160448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6DB9A70-19BE-0A2B-9E08-799F63F1055E}"/>
              </a:ext>
            </a:extLst>
          </p:cNvPr>
          <p:cNvSpPr/>
          <p:nvPr/>
        </p:nvSpPr>
        <p:spPr>
          <a:xfrm>
            <a:off x="1188578" y="5167475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E8BA7B83-F52B-F197-7BC7-4A9AD567D53D}"/>
              </a:ext>
            </a:extLst>
          </p:cNvPr>
          <p:cNvSpPr txBox="1">
            <a:spLocks/>
          </p:cNvSpPr>
          <p:nvPr/>
        </p:nvSpPr>
        <p:spPr>
          <a:xfrm>
            <a:off x="4564489" y="2356348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Retweets from the WILDLABS account reach a varied audience and that network has proven very valuable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80F8D28-1064-0318-8ED1-8962B553BF33}"/>
              </a:ext>
            </a:extLst>
          </p:cNvPr>
          <p:cNvSpPr txBox="1">
            <a:spLocks/>
          </p:cNvSpPr>
          <p:nvPr/>
        </p:nvSpPr>
        <p:spPr>
          <a:xfrm>
            <a:off x="4794001" y="3368024"/>
            <a:ext cx="3166370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Through message boards and the INCREDIBLE Stephanie, I have been connected with new collaborators who helped me create new technologies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32AA6319-FAD9-5CCF-E518-476EE621402E}"/>
              </a:ext>
            </a:extLst>
          </p:cNvPr>
          <p:cNvSpPr txBox="1">
            <a:spLocks/>
          </p:cNvSpPr>
          <p:nvPr/>
        </p:nvSpPr>
        <p:spPr>
          <a:xfrm>
            <a:off x="4564489" y="4406212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The Tech Tutors meet-ups and </a:t>
            </a:r>
            <a:r>
              <a:rPr lang="en-US" sz="1200" dirty="0" err="1"/>
              <a:t>q&amp;a</a:t>
            </a:r>
            <a:r>
              <a:rPr lang="en-US" sz="1200" dirty="0"/>
              <a:t> afterwards have been so incredibly helpful in building informal connections with folks I otherwise would not have known of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21D4DBDF-EE51-54AE-3C7F-5F1492DE0A45}"/>
              </a:ext>
            </a:extLst>
          </p:cNvPr>
          <p:cNvSpPr txBox="1">
            <a:spLocks/>
          </p:cNvSpPr>
          <p:nvPr/>
        </p:nvSpPr>
        <p:spPr>
          <a:xfrm>
            <a:off x="4921495" y="5417888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A lot of issues that I previously found intimidating areas of research (like AI) seemed more approachable after hearing about other users' work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1268346-D944-BB41-4F89-DBF07B2E7901}"/>
              </a:ext>
            </a:extLst>
          </p:cNvPr>
          <p:cNvSpPr/>
          <p:nvPr/>
        </p:nvSpPr>
        <p:spPr>
          <a:xfrm>
            <a:off x="4423689" y="2116249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1A91445-2EC5-731D-3478-4DEFB725C0A4}"/>
              </a:ext>
            </a:extLst>
          </p:cNvPr>
          <p:cNvSpPr/>
          <p:nvPr/>
        </p:nvSpPr>
        <p:spPr>
          <a:xfrm>
            <a:off x="4701180" y="3123276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92BB61A-669B-DA2B-BEBD-253FD479BDAF}"/>
              </a:ext>
            </a:extLst>
          </p:cNvPr>
          <p:cNvSpPr/>
          <p:nvPr/>
        </p:nvSpPr>
        <p:spPr>
          <a:xfrm>
            <a:off x="4423689" y="4160448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7AD0B9D-6384-4FB4-394F-D84C4FE9B5B5}"/>
              </a:ext>
            </a:extLst>
          </p:cNvPr>
          <p:cNvSpPr/>
          <p:nvPr/>
        </p:nvSpPr>
        <p:spPr>
          <a:xfrm>
            <a:off x="4701180" y="5167475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FAB867C4-EE6D-FC4A-351E-B41A5C3E30C1}"/>
              </a:ext>
            </a:extLst>
          </p:cNvPr>
          <p:cNvSpPr txBox="1">
            <a:spLocks/>
          </p:cNvSpPr>
          <p:nvPr/>
        </p:nvSpPr>
        <p:spPr>
          <a:xfrm>
            <a:off x="8131652" y="2356348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It is very helpful to see real-world experience and know that others are facing the same challenges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5471B14-BCA7-9FDF-65BD-AE2D34495754}"/>
              </a:ext>
            </a:extLst>
          </p:cNvPr>
          <p:cNvSpPr txBox="1">
            <a:spLocks/>
          </p:cNvSpPr>
          <p:nvPr/>
        </p:nvSpPr>
        <p:spPr>
          <a:xfrm>
            <a:off x="8488658" y="3368024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Content sharing from Collaborators, a useful repository of conservation technology content and information 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15F57B58-C277-21AB-540E-CF71BB6E79EC}"/>
              </a:ext>
            </a:extLst>
          </p:cNvPr>
          <p:cNvSpPr txBox="1">
            <a:spLocks/>
          </p:cNvSpPr>
          <p:nvPr/>
        </p:nvSpPr>
        <p:spPr>
          <a:xfrm>
            <a:off x="8131652" y="4406212"/>
            <a:ext cx="3038875" cy="68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Hearing people's enthusiasm for what I'm doing has made me feel like I have something to offer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959AFA3F-99E1-3266-9750-7AA1AB25EAB1}"/>
              </a:ext>
            </a:extLst>
          </p:cNvPr>
          <p:cNvSpPr txBox="1">
            <a:spLocks/>
          </p:cNvSpPr>
          <p:nvPr/>
        </p:nvSpPr>
        <p:spPr>
          <a:xfrm>
            <a:off x="8488658" y="5417888"/>
            <a:ext cx="3038875" cy="68001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18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§"/>
              <a:defRPr sz="1400" b="0" i="0" kern="1200">
                <a:solidFill>
                  <a:schemeClr val="bg2">
                    <a:lumMod val="25000"/>
                  </a:schemeClr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Met so many awesome collaborators and like minds; helped solve some problems (hopefully) and gotten a million (approximately) great ideas and tips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8377386-B12A-0E57-F516-EA6F7985AE7D}"/>
              </a:ext>
            </a:extLst>
          </p:cNvPr>
          <p:cNvSpPr/>
          <p:nvPr/>
        </p:nvSpPr>
        <p:spPr>
          <a:xfrm>
            <a:off x="7990852" y="2116249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4B00ACB-31E0-C57C-1B8E-F58CD93A7C83}"/>
              </a:ext>
            </a:extLst>
          </p:cNvPr>
          <p:cNvSpPr/>
          <p:nvPr/>
        </p:nvSpPr>
        <p:spPr>
          <a:xfrm>
            <a:off x="8343002" y="3123276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93BB25C-1695-490D-EF45-F4FC783B0A7C}"/>
              </a:ext>
            </a:extLst>
          </p:cNvPr>
          <p:cNvSpPr/>
          <p:nvPr/>
        </p:nvSpPr>
        <p:spPr>
          <a:xfrm>
            <a:off x="7990852" y="4160448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C00EBEF-5BB3-42E6-DF27-3EB17BE90B7C}"/>
              </a:ext>
            </a:extLst>
          </p:cNvPr>
          <p:cNvSpPr/>
          <p:nvPr/>
        </p:nvSpPr>
        <p:spPr>
          <a:xfrm>
            <a:off x="8343002" y="5167475"/>
            <a:ext cx="294974" cy="294974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3600" dirty="0">
                <a:latin typeface="Helvetica" pitchFamily="2" charset="0"/>
              </a:rPr>
              <a:t>“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04E279-AB5C-7ED5-3C2C-341469BC193A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406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429000"/>
            <a:ext cx="3309830" cy="823912"/>
          </a:xfrm>
        </p:spPr>
        <p:txBody>
          <a:bodyPr/>
          <a:lstStyle/>
          <a:p>
            <a:r>
              <a:rPr lang="en-US" sz="3200" b="1" dirty="0">
                <a:solidFill>
                  <a:srgbClr val="FFC000"/>
                </a:solidFill>
              </a:rPr>
              <a:t>WILD</a:t>
            </a:r>
            <a:r>
              <a:rPr lang="en-US" sz="3200" dirty="0">
                <a:solidFill>
                  <a:srgbClr val="FFC000"/>
                </a:solidFill>
              </a:rPr>
              <a:t>LABS membership had a measurable positive impact</a:t>
            </a:r>
          </a:p>
          <a:p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AA16CA-82F0-5127-747E-825B84A2E1AF}"/>
              </a:ext>
            </a:extLst>
          </p:cNvPr>
          <p:cNvSpPr txBox="1"/>
          <p:nvPr/>
        </p:nvSpPr>
        <p:spPr>
          <a:xfrm>
            <a:off x="4271963" y="690967"/>
            <a:ext cx="8080458" cy="528176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than non-members to report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end-user constraints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relating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accessing training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or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mentoring and advice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also found it easier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match technology expertise to conservation challenges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being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to report this as a challenge area.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Interestingly,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2x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more likely than non-members to identify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scaling conservation technologies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sustainbly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as a primary sector-wide challenge.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56DA30-E2D0-21CE-F059-4C4D06DD0506}"/>
              </a:ext>
            </a:extLst>
          </p:cNvPr>
          <p:cNvSpPr/>
          <p:nvPr/>
        </p:nvSpPr>
        <p:spPr>
          <a:xfrm>
            <a:off x="1" y="1"/>
            <a:ext cx="12191999" cy="6857999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93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BC21F26-2AA3-568C-504C-2BA7E30F7EB6}"/>
              </a:ext>
            </a:extLst>
          </p:cNvPr>
          <p:cNvCxnSpPr>
            <a:cxnSpLocks/>
            <a:stCxn id="6" idx="6"/>
            <a:endCxn id="28" idx="2"/>
          </p:cNvCxnSpPr>
          <p:nvPr/>
        </p:nvCxnSpPr>
        <p:spPr>
          <a:xfrm>
            <a:off x="3577214" y="3199849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191EC3C-A392-A0E4-BAEB-6D870E81BA34}"/>
              </a:ext>
            </a:extLst>
          </p:cNvPr>
          <p:cNvCxnSpPr>
            <a:cxnSpLocks/>
            <a:stCxn id="18" idx="6"/>
            <a:endCxn id="34" idx="2"/>
          </p:cNvCxnSpPr>
          <p:nvPr/>
        </p:nvCxnSpPr>
        <p:spPr>
          <a:xfrm>
            <a:off x="3577214" y="6022441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Freeform 64">
            <a:extLst>
              <a:ext uri="{FF2B5EF4-FFF2-40B4-BE49-F238E27FC236}">
                <a16:creationId xmlns:a16="http://schemas.microsoft.com/office/drawing/2014/main" id="{D7DC6C1F-0FBA-8D44-3A39-C2339AD99B8B}"/>
              </a:ext>
            </a:extLst>
          </p:cNvPr>
          <p:cNvSpPr/>
          <p:nvPr/>
        </p:nvSpPr>
        <p:spPr>
          <a:xfrm>
            <a:off x="3544060" y="3670782"/>
            <a:ext cx="4902315" cy="140770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A8B0668D-446B-9AAE-7BFC-A56B301AD10E}"/>
              </a:ext>
            </a:extLst>
          </p:cNvPr>
          <p:cNvSpPr/>
          <p:nvPr/>
        </p:nvSpPr>
        <p:spPr>
          <a:xfrm>
            <a:off x="3544061" y="4127983"/>
            <a:ext cx="4856362" cy="48551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CE7C0FCA-D4A9-9655-8657-BA1BB902072F}"/>
              </a:ext>
            </a:extLst>
          </p:cNvPr>
          <p:cNvSpPr/>
          <p:nvPr/>
        </p:nvSpPr>
        <p:spPr>
          <a:xfrm>
            <a:off x="3536039" y="4601224"/>
            <a:ext cx="4916859" cy="94086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821E3FBB-998F-50ED-63F4-630F46D4A743}"/>
              </a:ext>
            </a:extLst>
          </p:cNvPr>
          <p:cNvSpPr/>
          <p:nvPr/>
        </p:nvSpPr>
        <p:spPr>
          <a:xfrm>
            <a:off x="3544060" y="1774233"/>
            <a:ext cx="4959864" cy="236648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49">
            <a:extLst>
              <a:ext uri="{FF2B5EF4-FFF2-40B4-BE49-F238E27FC236}">
                <a16:creationId xmlns:a16="http://schemas.microsoft.com/office/drawing/2014/main" id="{41C1177B-835B-6ECB-3669-E0AE52D31BEC}"/>
              </a:ext>
            </a:extLst>
          </p:cNvPr>
          <p:cNvSpPr/>
          <p:nvPr/>
        </p:nvSpPr>
        <p:spPr>
          <a:xfrm>
            <a:off x="3544060" y="2246421"/>
            <a:ext cx="4959864" cy="142386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775 h 2385006"/>
              <a:gd name="connsiteX1" fmla="*/ 1553587 w 4804610"/>
              <a:gd name="connsiteY1" fmla="*/ 267603 h 2385006"/>
              <a:gd name="connsiteX2" fmla="*/ 2645956 w 4804610"/>
              <a:gd name="connsiteY2" fmla="*/ 2051210 h 2385006"/>
              <a:gd name="connsiteX3" fmla="*/ 4804610 w 4804610"/>
              <a:gd name="connsiteY3" fmla="*/ 2385006 h 2385006"/>
              <a:gd name="connsiteX0" fmla="*/ 0 w 4804610"/>
              <a:gd name="connsiteY0" fmla="*/ 8033 h 2382264"/>
              <a:gd name="connsiteX1" fmla="*/ 1553587 w 4804610"/>
              <a:gd name="connsiteY1" fmla="*/ 264861 h 2382264"/>
              <a:gd name="connsiteX2" fmla="*/ 2739196 w 4804610"/>
              <a:gd name="connsiteY2" fmla="*/ 1967949 h 2382264"/>
              <a:gd name="connsiteX3" fmla="*/ 4804610 w 4804610"/>
              <a:gd name="connsiteY3" fmla="*/ 2382264 h 238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2264">
                <a:moveTo>
                  <a:pt x="0" y="8033"/>
                </a:moveTo>
                <a:cubicBezTo>
                  <a:pt x="645694" y="4022"/>
                  <a:pt x="1097054" y="-61792"/>
                  <a:pt x="1553587" y="264861"/>
                </a:cubicBezTo>
                <a:cubicBezTo>
                  <a:pt x="2010120" y="591514"/>
                  <a:pt x="2197359" y="1615049"/>
                  <a:pt x="2739196" y="1967949"/>
                </a:cubicBezTo>
                <a:cubicBezTo>
                  <a:pt x="3281033" y="2320850"/>
                  <a:pt x="4353007" y="2372473"/>
                  <a:pt x="4804610" y="238226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779E425E-8B79-055B-0FCE-905AC40BCA86}"/>
              </a:ext>
            </a:extLst>
          </p:cNvPr>
          <p:cNvSpPr/>
          <p:nvPr/>
        </p:nvSpPr>
        <p:spPr>
          <a:xfrm>
            <a:off x="3544060" y="2734435"/>
            <a:ext cx="4959864" cy="378432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759 h 2375990"/>
              <a:gd name="connsiteX1" fmla="*/ 1942085 w 4804610"/>
              <a:gd name="connsiteY1" fmla="*/ 298887 h 2375990"/>
              <a:gd name="connsiteX2" fmla="*/ 2863516 w 4804610"/>
              <a:gd name="connsiteY2" fmla="*/ 1934833 h 2375990"/>
              <a:gd name="connsiteX3" fmla="*/ 4804610 w 4804610"/>
              <a:gd name="connsiteY3" fmla="*/ 2375990 h 2375990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273 h 2375504"/>
              <a:gd name="connsiteX1" fmla="*/ 1942085 w 4804610"/>
              <a:gd name="connsiteY1" fmla="*/ 298401 h 2375504"/>
              <a:gd name="connsiteX2" fmla="*/ 2948985 w 4804610"/>
              <a:gd name="connsiteY2" fmla="*/ 1883997 h 2375504"/>
              <a:gd name="connsiteX3" fmla="*/ 4804610 w 4804610"/>
              <a:gd name="connsiteY3" fmla="*/ 2375504 h 237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5504">
                <a:moveTo>
                  <a:pt x="0" y="1273"/>
                </a:moveTo>
                <a:cubicBezTo>
                  <a:pt x="645694" y="-2738"/>
                  <a:pt x="1450588" y="-15386"/>
                  <a:pt x="1942085" y="298401"/>
                </a:cubicBezTo>
                <a:cubicBezTo>
                  <a:pt x="2433582" y="612188"/>
                  <a:pt x="2603988" y="1663688"/>
                  <a:pt x="2948985" y="1883997"/>
                </a:cubicBezTo>
                <a:cubicBezTo>
                  <a:pt x="3293982" y="2104306"/>
                  <a:pt x="4353007" y="2258351"/>
                  <a:pt x="4804610" y="237550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185CB563-826E-3FF4-43C6-EAD2A137C627}"/>
              </a:ext>
            </a:extLst>
          </p:cNvPr>
          <p:cNvSpPr/>
          <p:nvPr/>
        </p:nvSpPr>
        <p:spPr>
          <a:xfrm flipH="1">
            <a:off x="3523621" y="1766913"/>
            <a:ext cx="4929277" cy="331466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280C085D-681F-4740-899C-6AD3F8201045}"/>
              </a:ext>
            </a:extLst>
          </p:cNvPr>
          <p:cNvSpPr/>
          <p:nvPr/>
        </p:nvSpPr>
        <p:spPr>
          <a:xfrm flipH="1">
            <a:off x="3472595" y="2264454"/>
            <a:ext cx="4929277" cy="329290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7953 h 2392184"/>
              <a:gd name="connsiteX1" fmla="*/ 1708891 w 4804610"/>
              <a:gd name="connsiteY1" fmla="*/ 240310 h 2392184"/>
              <a:gd name="connsiteX2" fmla="*/ 2800970 w 4804610"/>
              <a:gd name="connsiteY2" fmla="*/ 1985763 h 2392184"/>
              <a:gd name="connsiteX3" fmla="*/ 4804610 w 4804610"/>
              <a:gd name="connsiteY3" fmla="*/ 2392184 h 2392184"/>
              <a:gd name="connsiteX0" fmla="*/ 0 w 4804610"/>
              <a:gd name="connsiteY0" fmla="*/ 8226 h 2382457"/>
              <a:gd name="connsiteX1" fmla="*/ 1669800 w 4804610"/>
              <a:gd name="connsiteY1" fmla="*/ 265318 h 2382457"/>
              <a:gd name="connsiteX2" fmla="*/ 2800970 w 4804610"/>
              <a:gd name="connsiteY2" fmla="*/ 1976036 h 2382457"/>
              <a:gd name="connsiteX3" fmla="*/ 4804610 w 4804610"/>
              <a:gd name="connsiteY3" fmla="*/ 2382457 h 2382457"/>
              <a:gd name="connsiteX0" fmla="*/ 0 w 4804610"/>
              <a:gd name="connsiteY0" fmla="*/ 4066 h 2378297"/>
              <a:gd name="connsiteX1" fmla="*/ 1638528 w 4804610"/>
              <a:gd name="connsiteY1" fmla="*/ 284314 h 2378297"/>
              <a:gd name="connsiteX2" fmla="*/ 2800970 w 4804610"/>
              <a:gd name="connsiteY2" fmla="*/ 1971876 h 2378297"/>
              <a:gd name="connsiteX3" fmla="*/ 4804610 w 4804610"/>
              <a:gd name="connsiteY3" fmla="*/ 2378297 h 2378297"/>
              <a:gd name="connsiteX0" fmla="*/ 0 w 4804610"/>
              <a:gd name="connsiteY0" fmla="*/ 2410 h 2376641"/>
              <a:gd name="connsiteX1" fmla="*/ 1638528 w 4804610"/>
              <a:gd name="connsiteY1" fmla="*/ 282658 h 2376641"/>
              <a:gd name="connsiteX2" fmla="*/ 2824425 w 4804610"/>
              <a:gd name="connsiteY2" fmla="*/ 1877593 h 2376641"/>
              <a:gd name="connsiteX3" fmla="*/ 4804610 w 4804610"/>
              <a:gd name="connsiteY3" fmla="*/ 2376641 h 2376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6641">
                <a:moveTo>
                  <a:pt x="0" y="2410"/>
                </a:moveTo>
                <a:cubicBezTo>
                  <a:pt x="645694" y="-1601"/>
                  <a:pt x="1167790" y="-29873"/>
                  <a:pt x="1638528" y="282658"/>
                </a:cubicBezTo>
                <a:cubicBezTo>
                  <a:pt x="2109266" y="595189"/>
                  <a:pt x="2296745" y="1528596"/>
                  <a:pt x="2824425" y="1877593"/>
                </a:cubicBezTo>
                <a:cubicBezTo>
                  <a:pt x="3352105" y="2226590"/>
                  <a:pt x="4345189" y="2352115"/>
                  <a:pt x="4804610" y="2376641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B459B531-11C2-6FFB-939C-DCCC7AA8E8E8}"/>
              </a:ext>
            </a:extLst>
          </p:cNvPr>
          <p:cNvSpPr/>
          <p:nvPr/>
        </p:nvSpPr>
        <p:spPr>
          <a:xfrm flipH="1">
            <a:off x="3496658" y="2717643"/>
            <a:ext cx="4929278" cy="379114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7204 h 2381435"/>
              <a:gd name="connsiteX1" fmla="*/ 1497799 w 4804610"/>
              <a:gd name="connsiteY1" fmla="*/ 269119 h 2381435"/>
              <a:gd name="connsiteX2" fmla="*/ 2800970 w 4804610"/>
              <a:gd name="connsiteY2" fmla="*/ 1975014 h 2381435"/>
              <a:gd name="connsiteX3" fmla="*/ 4804610 w 4804610"/>
              <a:gd name="connsiteY3" fmla="*/ 2381435 h 238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1435">
                <a:moveTo>
                  <a:pt x="0" y="7204"/>
                </a:moveTo>
                <a:cubicBezTo>
                  <a:pt x="645694" y="3193"/>
                  <a:pt x="1030971" y="-58849"/>
                  <a:pt x="1497799" y="269119"/>
                </a:cubicBezTo>
                <a:cubicBezTo>
                  <a:pt x="1964627" y="597087"/>
                  <a:pt x="2249835" y="1622961"/>
                  <a:pt x="2800970" y="1975014"/>
                </a:cubicBezTo>
                <a:cubicBezTo>
                  <a:pt x="3352105" y="2327067"/>
                  <a:pt x="4345189" y="2356909"/>
                  <a:pt x="4804610" y="2381435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32ACB67-9155-F569-D6CD-38076A6BD2C4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0FC2E14-5B81-D873-914C-CC9F1D04A06C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B914DC2-7CA0-142D-9D3F-6609ED1BB952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275041-5D2A-D083-7623-0A2B83C28D9F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1F42E8D-08FB-4F2B-ED04-56C4906B5627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A74B938-1855-3D3E-5A1B-B7E3F6FFEC90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22B117-427D-1B81-1EEB-8B3418CB5ACD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0" i="0" u="none" strike="noStrike" dirty="0">
                <a:effectLst/>
                <a:latin typeface="Helvetica" pitchFamily="2" charset="0"/>
                <a:cs typeface="Sanskrit Text" panose="020B0604020202020204" pitchFamily="34" charset="0"/>
              </a:rPr>
              <a:t>GIS/remote sensing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916738-50A5-606B-7464-EE7E267B8F2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Drones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392B18-77C5-80F3-AB6D-6E0091631F39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Mobile Apps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842564-1B2E-75A3-7A00-19D4D54CF6E8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PA mgmt. tools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FA19B8-E56E-041D-EE42-14F4F79645C2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Bioacoustics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B3587F-5B1C-3936-E899-F3A97861B31E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F4261D2-9BBB-3587-4E38-B848E2064256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BA00C36-A12A-70E1-689F-245CBCD4DFC8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948B9A1-A442-E681-BAD7-E68F5932145C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3C3DBB5-6AAF-78B3-5DEA-D16E04A4106A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B82EE7A-B7D0-6856-CB0F-7517A2546865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33BBB1-EA16-2C53-D24A-A5CF9DC23C80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Camera traps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6E57BA1-75D4-67DB-BF47-81394CC71D7F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AI tools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AFE571-5DFD-0AD6-0D2C-FB5DE4A66D57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eDNA &amp; Genomics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4EAEA6-05B7-47CF-58E8-FA0BA16C9567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Data mgmt. tools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5AC68D-682E-65AB-8164-D43578E91AE9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Networked sensors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064F096-8D61-A3AE-846E-BDC614895559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0870D07-E335-3971-674E-8C4E88BF1423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4F3A540-EB5D-E84D-3344-4A39F3D5FB01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BC1988A-78CF-FC8E-C898-65BC58DF66CB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A9F58AE-0E2E-A9B3-C62B-F94D06BBB33F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B784671-2C3C-8413-8DBF-BB8F583C21A1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C90EF8D-4739-F772-D7BC-C3E61BAA8D6B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ED4DA05-DCCD-78EE-2AF0-B9DE17A22337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0921243-9916-C358-64C8-E1E576B12F65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AA49D88-8721-43FE-EBFB-A3CBE2AD3C1E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FAA414F-BC46-3282-210C-A37A7577585F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B2601CF-8771-463D-FF4E-A52AAC29964B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AI tools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07CF27E-7468-A317-E1DE-4B07442D85E7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eDNA &amp; Genomics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656552E-73F0-B8EA-8CCE-5407E9A993B8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Networked sensors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9A6C27B-A5F7-040C-82E8-E185E0483D8E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PA mgmt. tools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2C696C-2DF9-04D2-7891-D64BF491E84F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Drones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3869CB0-D9C9-0BA6-B3AD-0B049D22EE2D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effectLst/>
                <a:latin typeface="Helvetica" pitchFamily="2" charset="0"/>
                <a:cs typeface="Sanskrit Text" panose="020B0604020202020204" pitchFamily="34" charset="0"/>
              </a:rPr>
              <a:t>GIS/remote sensing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B429116-44E2-DA2E-8FBF-FBF69BA9749E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E80AE5D-DDDC-5511-FDFB-6CADD46A3471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Bioacoustics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61872DE-0332-1992-4D32-F8C6A9E20A5C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Camera traps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1A67C39-F8EF-6307-05D3-F05132D03C1E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Data mgmt. tools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2F3BB18-3107-4944-313E-FD3A43329B4C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Mobile Apps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BF637E07-E5B3-687E-2A18-3786DF34DC24}"/>
              </a:ext>
            </a:extLst>
          </p:cNvPr>
          <p:cNvSpPr txBox="1">
            <a:spLocks/>
          </p:cNvSpPr>
          <p:nvPr/>
        </p:nvSpPr>
        <p:spPr>
          <a:xfrm>
            <a:off x="593387" y="928219"/>
            <a:ext cx="2983827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Current overall performance</a:t>
            </a: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22D4A042-F69B-5450-29B6-3387B49EAA89}"/>
              </a:ext>
            </a:extLst>
          </p:cNvPr>
          <p:cNvSpPr txBox="1">
            <a:spLocks/>
          </p:cNvSpPr>
          <p:nvPr/>
        </p:nvSpPr>
        <p:spPr>
          <a:xfrm>
            <a:off x="3523622" y="138393"/>
            <a:ext cx="5144756" cy="544289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>
                <a:solidFill>
                  <a:schemeClr val="tx1"/>
                </a:solidFill>
                <a:cs typeface="Sanskrit Text" panose="020B0604020202020204" pitchFamily="34" charset="0"/>
              </a:rPr>
              <a:t>Performance and potential of conservation technologies in 2020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452963-58A7-C6E7-9479-329A22378B85}"/>
              </a:ext>
            </a:extLst>
          </p:cNvPr>
          <p:cNvSpPr txBox="1">
            <a:spLocks/>
          </p:cNvSpPr>
          <p:nvPr/>
        </p:nvSpPr>
        <p:spPr>
          <a:xfrm>
            <a:off x="8294665" y="963473"/>
            <a:ext cx="3446418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Capacity to advance conservation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AFF759A-3F0B-A54F-377E-BF66AD098F0A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757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1">
            <a:extLst>
              <a:ext uri="{FF2B5EF4-FFF2-40B4-BE49-F238E27FC236}">
                <a16:creationId xmlns:a16="http://schemas.microsoft.com/office/drawing/2014/main" id="{BF637E07-E5B3-687E-2A18-3786DF34DC24}"/>
              </a:ext>
            </a:extLst>
          </p:cNvPr>
          <p:cNvSpPr txBox="1">
            <a:spLocks/>
          </p:cNvSpPr>
          <p:nvPr/>
        </p:nvSpPr>
        <p:spPr>
          <a:xfrm>
            <a:off x="593387" y="928219"/>
            <a:ext cx="2983827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Current overall performance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3119E6DB-4E65-EAFB-5A2A-9E1F3A512E52}"/>
              </a:ext>
            </a:extLst>
          </p:cNvPr>
          <p:cNvSpPr txBox="1">
            <a:spLocks/>
          </p:cNvSpPr>
          <p:nvPr/>
        </p:nvSpPr>
        <p:spPr>
          <a:xfrm>
            <a:off x="8294665" y="963473"/>
            <a:ext cx="3446418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Capacity to advance conservation</a:t>
            </a: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22D4A042-F69B-5450-29B6-3387B49EAA89}"/>
              </a:ext>
            </a:extLst>
          </p:cNvPr>
          <p:cNvSpPr txBox="1">
            <a:spLocks/>
          </p:cNvSpPr>
          <p:nvPr/>
        </p:nvSpPr>
        <p:spPr>
          <a:xfrm>
            <a:off x="3523622" y="138393"/>
            <a:ext cx="5144756" cy="544289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>
                <a:solidFill>
                  <a:schemeClr val="tx1"/>
                </a:solidFill>
                <a:cs typeface="Sanskrit Text" panose="020B0604020202020204" pitchFamily="34" charset="0"/>
              </a:rPr>
              <a:t>Performance and potential of conservation technologies in 2022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DD87110-078C-C1CB-CC07-D5CC0F019BF7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5449996-AEFB-89E1-5AD9-B44123B36DE3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FCE0C6C-2E84-E28A-C4FA-342472065920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B4D5E286-FC29-B108-7082-3D4B9C3E3B14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4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ABB4EE2-0A6C-EE9D-9CF2-F647FFDA52E2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5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B63B2590-3FAD-F5C9-2EB1-A639FEA88594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9556030-BFF9-2CF6-283D-04CBF532557C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000" b="0" i="0" u="none" strike="noStrike">
                <a:solidFill>
                  <a:schemeClr val="bg2">
                    <a:lumMod val="25000"/>
                  </a:schemeClr>
                </a:solidFill>
                <a:effectLst/>
                <a:latin typeface="+mj-lt"/>
                <a:cs typeface="Sanskrit Text" panose="020B0604020202020204" pitchFamily="34" charset="0"/>
              </a:defRPr>
            </a:lvl1pPr>
          </a:lstStyle>
          <a:p>
            <a:r>
              <a:rPr lang="en-US" sz="1800" dirty="0">
                <a:solidFill>
                  <a:schemeClr val="tx1"/>
                </a:solidFill>
                <a:latin typeface="Helvetica" pitchFamily="2" charset="0"/>
              </a:rPr>
              <a:t>GIS/remote sensing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3CE4A4A-0263-DA3B-4E21-20BDA9ED16D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PA mgmt. tools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F324725-A651-933F-50F3-601B2986C484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Bioacoustics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0BCEE2C-BD52-EDAA-B714-6DCFF23EF38C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Drones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7D4D54A-FA73-793E-2024-8C9C613F95D9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A51C04F-4D96-8D43-5B81-E6F02EFAF5FF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Camera traps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EC0B86D6-EFC8-47EE-6722-F963704D1D7E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9AFF708-528D-3668-28CF-FF0F310AAB00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8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95325D9-B8FC-FE3B-C0E1-E84BDBB59967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BE6ED41-DDD5-5DC3-B0F1-188709319A40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1F49355-E0C5-3DA8-4C8E-4C945188F922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9413DD0-53A7-6B15-13B1-FF5409506155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Data mgmt. tools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B85BF26-6DF7-EA3A-3A41-E6BD473BFE56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Mobile Apps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6B58D2B-6D4F-18A0-9EE6-C7FCCEB35B7A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eDNA &amp; Genomics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A808DD5-497D-35A5-97B4-DCE9B8E0835A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AI tools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9B32ACD-FF1A-06A2-68CB-C86AF2F1505F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Networked sensors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3AD480D-BF77-AB18-DEAB-3EDA92B84A03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2567CF54-0A3E-1590-5331-3B34A0A6FFC5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2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8AB87593-2FEE-03BA-02AE-36C2EF1A4694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3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419A6128-220A-5856-422D-75E520D7B62C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A6E7DFB1-E52C-DE98-04FC-F25734535E6E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2D0574F-F70B-5154-EAA3-315C49208BDC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929A667D-7CA2-1A00-0934-87F4CA560F78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FE7E5D29-2432-97D0-D2BC-CD2691785973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2DCBF067-EA12-8C26-CB10-FA43020D6C13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FF0D4A46-51A7-C750-31F9-378E1A067A3A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7ABED02-45CE-96AA-5593-317557468DF1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DDBA1DA-F3B0-74E1-BD11-037AD91A800D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AI tools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EA847FD-CBCD-5585-2568-4CDB38D333C5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Networked sensors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6D2EED0-BDB4-8BD3-E8CE-2D2346F9F3AB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5DB1043-5CA1-6852-8765-0B5BE189559A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effectLst/>
                <a:latin typeface="Helvetica" pitchFamily="2" charset="0"/>
              </a:rPr>
              <a:t>GIS/remote sensing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DADAD75-0EC7-7E07-0792-2B880FEEC1B5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PA mgmt. tools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0CAE8C-99AC-45B3-D914-B8FF29CF38B5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Drones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B0DB4B7-FA07-35F1-C3F1-70BFCE3772FF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Data mgmt. tools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021C20E-178C-7E1C-97B4-F93E1D535FA9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Bioacoustics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770B73E-FDFF-0E8A-E584-89DA9AEDB8E8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Camera traps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D2B4F49-5414-35B6-2C79-C1F8C492910E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eDNA &amp; Genomics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C153D16-AE0A-1DB4-CE79-4B9E22BC0F33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Mobile Apps</a:t>
            </a:r>
          </a:p>
        </p:txBody>
      </p:sp>
      <p:cxnSp>
        <p:nvCxnSpPr>
          <p:cNvPr id="110" name="Straight Connector 48">
            <a:extLst>
              <a:ext uri="{FF2B5EF4-FFF2-40B4-BE49-F238E27FC236}">
                <a16:creationId xmlns:a16="http://schemas.microsoft.com/office/drawing/2014/main" id="{87486BF8-F04B-5234-5944-04CCC9067448}"/>
              </a:ext>
            </a:extLst>
          </p:cNvPr>
          <p:cNvCxnSpPr>
            <a:cxnSpLocks/>
            <a:stCxn id="70" idx="6"/>
            <a:endCxn id="88" idx="2"/>
          </p:cNvCxnSpPr>
          <p:nvPr/>
        </p:nvCxnSpPr>
        <p:spPr>
          <a:xfrm>
            <a:off x="3577214" y="4611145"/>
            <a:ext cx="4823208" cy="12700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reeform 2">
            <a:extLst>
              <a:ext uri="{FF2B5EF4-FFF2-40B4-BE49-F238E27FC236}">
                <a16:creationId xmlns:a16="http://schemas.microsoft.com/office/drawing/2014/main" id="{4B54955F-5B92-270C-E308-704CD52496AD}"/>
              </a:ext>
            </a:extLst>
          </p:cNvPr>
          <p:cNvSpPr/>
          <p:nvPr/>
        </p:nvSpPr>
        <p:spPr>
          <a:xfrm>
            <a:off x="3539471" y="3195944"/>
            <a:ext cx="4860952" cy="95747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8832A4E-6C9F-DE42-7A70-47AD8B06A602}"/>
              </a:ext>
            </a:extLst>
          </p:cNvPr>
          <p:cNvSpPr/>
          <p:nvPr/>
        </p:nvSpPr>
        <p:spPr>
          <a:xfrm>
            <a:off x="3523622" y="1784195"/>
            <a:ext cx="4876800" cy="1428354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592B13D8-7E8E-6E8D-0892-4A589B91D940}"/>
              </a:ext>
            </a:extLst>
          </p:cNvPr>
          <p:cNvSpPr/>
          <p:nvPr/>
        </p:nvSpPr>
        <p:spPr>
          <a:xfrm flipH="1">
            <a:off x="3547684" y="1756913"/>
            <a:ext cx="4889991" cy="426552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244E4F1-E39E-EEC7-90C6-2E3FD29CEF11}"/>
              </a:ext>
            </a:extLst>
          </p:cNvPr>
          <p:cNvSpPr/>
          <p:nvPr/>
        </p:nvSpPr>
        <p:spPr>
          <a:xfrm>
            <a:off x="3547685" y="2265458"/>
            <a:ext cx="4873176" cy="141752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14FD8D8-F5FA-6FE1-8B7D-D3428F790EF0}"/>
              </a:ext>
            </a:extLst>
          </p:cNvPr>
          <p:cNvSpPr/>
          <p:nvPr/>
        </p:nvSpPr>
        <p:spPr>
          <a:xfrm>
            <a:off x="3564500" y="2732063"/>
            <a:ext cx="4873176" cy="234951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637CBF1-CCA7-9C16-5984-ECB8784D0B2D}"/>
              </a:ext>
            </a:extLst>
          </p:cNvPr>
          <p:cNvSpPr/>
          <p:nvPr/>
        </p:nvSpPr>
        <p:spPr>
          <a:xfrm flipH="1">
            <a:off x="3547683" y="2222134"/>
            <a:ext cx="4889992" cy="4265527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A71343CB-2813-9770-75AA-5F719243BAB9}"/>
              </a:ext>
            </a:extLst>
          </p:cNvPr>
          <p:cNvSpPr/>
          <p:nvPr/>
        </p:nvSpPr>
        <p:spPr>
          <a:xfrm flipH="1">
            <a:off x="3556774" y="2695376"/>
            <a:ext cx="4867709" cy="98495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8CD164E-BCB9-58E6-32C2-7C1BACB586F0}"/>
              </a:ext>
            </a:extLst>
          </p:cNvPr>
          <p:cNvSpPr/>
          <p:nvPr/>
        </p:nvSpPr>
        <p:spPr>
          <a:xfrm>
            <a:off x="3534491" y="4118275"/>
            <a:ext cx="4920000" cy="143373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4F63D3D-EA1A-0A8E-B7EE-59495D9368AD}"/>
              </a:ext>
            </a:extLst>
          </p:cNvPr>
          <p:cNvSpPr/>
          <p:nvPr/>
        </p:nvSpPr>
        <p:spPr>
          <a:xfrm>
            <a:off x="3542512" y="5088822"/>
            <a:ext cx="4889991" cy="141129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A8607BF-C636-1A95-3ECE-869456481DC1}"/>
              </a:ext>
            </a:extLst>
          </p:cNvPr>
          <p:cNvSpPr/>
          <p:nvPr/>
        </p:nvSpPr>
        <p:spPr>
          <a:xfrm>
            <a:off x="3518449" y="5554043"/>
            <a:ext cx="4881973" cy="475646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89F341-B835-82A3-7DDA-E896006DF1B6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41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7316" y="3155182"/>
            <a:ext cx="3592683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From 2020 to 2022, respondents indicated working on the same conservation issues</a:t>
            </a:r>
            <a:endParaRPr lang="en-US" sz="3200" dirty="0"/>
          </a:p>
          <a:p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35CA825-2C4A-1AF7-07EF-1A1C6F888808}"/>
              </a:ext>
            </a:extLst>
          </p:cNvPr>
          <p:cNvGrpSpPr/>
          <p:nvPr/>
        </p:nvGrpSpPr>
        <p:grpSpPr>
          <a:xfrm>
            <a:off x="5104562" y="602522"/>
            <a:ext cx="6571623" cy="523220"/>
            <a:chOff x="5104562" y="652650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30124EE-DB4D-11EA-9385-CC2ABB92F242}"/>
                </a:ext>
              </a:extLst>
            </p:cNvPr>
            <p:cNvSpPr/>
            <p:nvPr/>
          </p:nvSpPr>
          <p:spPr>
            <a:xfrm>
              <a:off x="5104562" y="678124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CEE1FC-ED69-E455-0A97-4D2E50A63817}"/>
                </a:ext>
              </a:extLst>
            </p:cNvPr>
            <p:cNvSpPr txBox="1"/>
            <p:nvPr/>
          </p:nvSpPr>
          <p:spPr>
            <a:xfrm>
              <a:off x="5710484" y="652650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Ecological monitoring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6F788AE-48A3-7060-15B0-6C62710A9E5C}"/>
              </a:ext>
            </a:extLst>
          </p:cNvPr>
          <p:cNvGrpSpPr/>
          <p:nvPr/>
        </p:nvGrpSpPr>
        <p:grpSpPr>
          <a:xfrm>
            <a:off x="5104562" y="1620002"/>
            <a:ext cx="6571623" cy="523220"/>
            <a:chOff x="5104562" y="1657485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1E83D37-0C05-C0DA-0D04-6C2975936334}"/>
                </a:ext>
              </a:extLst>
            </p:cNvPr>
            <p:cNvSpPr/>
            <p:nvPr/>
          </p:nvSpPr>
          <p:spPr>
            <a:xfrm>
              <a:off x="5104562" y="168295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D280F5-7EDF-81EF-2E98-1CBFFCA4FAEC}"/>
                </a:ext>
              </a:extLst>
            </p:cNvPr>
            <p:cNvSpPr txBox="1"/>
            <p:nvPr/>
          </p:nvSpPr>
          <p:spPr>
            <a:xfrm>
              <a:off x="5710484" y="1657485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Species protection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7612683-B4FE-67B5-5258-A22557CDA9F6}"/>
              </a:ext>
            </a:extLst>
          </p:cNvPr>
          <p:cNvGrpSpPr/>
          <p:nvPr/>
        </p:nvGrpSpPr>
        <p:grpSpPr>
          <a:xfrm>
            <a:off x="5104562" y="2637482"/>
            <a:ext cx="6571623" cy="523220"/>
            <a:chOff x="5104562" y="2682908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EB4397B-ED01-AC6F-E9D6-99313D0CC12D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B1AB07-58D9-3C41-7104-BEC5315DD3F9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Protected area mgmt. and planning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247DCC8-5CDF-9BA7-8C21-58A52DB7486F}"/>
              </a:ext>
            </a:extLst>
          </p:cNvPr>
          <p:cNvGrpSpPr/>
          <p:nvPr/>
        </p:nvGrpSpPr>
        <p:grpSpPr>
          <a:xfrm>
            <a:off x="5104562" y="3654962"/>
            <a:ext cx="6571623" cy="523220"/>
            <a:chOff x="5104562" y="3651873"/>
            <a:chExt cx="6571623" cy="52322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EE38539-4BBF-9953-3354-1E2D1E99D2B1}"/>
                </a:ext>
              </a:extLst>
            </p:cNvPr>
            <p:cNvSpPr/>
            <p:nvPr/>
          </p:nvSpPr>
          <p:spPr>
            <a:xfrm>
              <a:off x="5104562" y="3677347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CE8AD6-AEC4-A4C8-738A-65EE4E5A05ED}"/>
                </a:ext>
              </a:extLst>
            </p:cNvPr>
            <p:cNvSpPr txBox="1"/>
            <p:nvPr/>
          </p:nvSpPr>
          <p:spPr>
            <a:xfrm>
              <a:off x="5710484" y="3651873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Human-wildlife conflict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F73D0CD-9F95-8F35-1556-E2973E194D46}"/>
              </a:ext>
            </a:extLst>
          </p:cNvPr>
          <p:cNvGrpSpPr/>
          <p:nvPr/>
        </p:nvGrpSpPr>
        <p:grpSpPr>
          <a:xfrm>
            <a:off x="5104562" y="4672442"/>
            <a:ext cx="6571623" cy="523220"/>
            <a:chOff x="5104562" y="4647009"/>
            <a:chExt cx="6571623" cy="5232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6335A57-0D3A-87E6-FE84-A0FA2F0AC9BB}"/>
                </a:ext>
              </a:extLst>
            </p:cNvPr>
            <p:cNvSpPr/>
            <p:nvPr/>
          </p:nvSpPr>
          <p:spPr>
            <a:xfrm>
              <a:off x="5104562" y="467248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0733DD7-B5DA-B314-63E2-B1C588DE543E}"/>
                </a:ext>
              </a:extLst>
            </p:cNvPr>
            <p:cNvSpPr txBox="1"/>
            <p:nvPr/>
          </p:nvSpPr>
          <p:spPr>
            <a:xfrm>
              <a:off x="5710484" y="4647009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Habitat loss or destruction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501A39B-9730-1C8F-3EEC-9B3C16CDACD0}"/>
              </a:ext>
            </a:extLst>
          </p:cNvPr>
          <p:cNvGrpSpPr/>
          <p:nvPr/>
        </p:nvGrpSpPr>
        <p:grpSpPr>
          <a:xfrm>
            <a:off x="5104562" y="5689920"/>
            <a:ext cx="6571623" cy="523220"/>
            <a:chOff x="5104562" y="5641794"/>
            <a:chExt cx="6571623" cy="5232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CB3B12C-9F94-0DEC-CC54-CE5B85A256AD}"/>
                </a:ext>
              </a:extLst>
            </p:cNvPr>
            <p:cNvSpPr/>
            <p:nvPr/>
          </p:nvSpPr>
          <p:spPr>
            <a:xfrm>
              <a:off x="5104562" y="5667268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6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83DBAE-796E-59A2-0FBC-73868ADB233F}"/>
                </a:ext>
              </a:extLst>
            </p:cNvPr>
            <p:cNvSpPr txBox="1"/>
            <p:nvPr/>
          </p:nvSpPr>
          <p:spPr>
            <a:xfrm>
              <a:off x="5710484" y="5641794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Public education and outreach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1282379-9FD0-25F6-2721-E5F5AC34FD26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03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Increasing accessibility and the quickly evolving nature of the field are the main reasons for optimism for most</a:t>
            </a:r>
            <a:br>
              <a:rPr lang="en-US" sz="2800" dirty="0"/>
            </a:br>
            <a:endParaRPr lang="en-US" sz="28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DE2375-087E-D315-3E3C-4618F8997BE3}"/>
              </a:ext>
            </a:extLst>
          </p:cNvPr>
          <p:cNvGrpSpPr/>
          <p:nvPr/>
        </p:nvGrpSpPr>
        <p:grpSpPr>
          <a:xfrm>
            <a:off x="979170" y="3429000"/>
            <a:ext cx="5094577" cy="2846070"/>
            <a:chOff x="979170" y="4114800"/>
            <a:chExt cx="3211830" cy="216027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928C641-E4BA-E090-6CBA-5D18FDE5734E}"/>
                </a:ext>
              </a:extLst>
            </p:cNvPr>
            <p:cNvSpPr/>
            <p:nvPr/>
          </p:nvSpPr>
          <p:spPr>
            <a:xfrm>
              <a:off x="979170" y="4732020"/>
              <a:ext cx="1070610" cy="154305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2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141B89A-9ADF-E894-6D4B-D359F81152A6}"/>
                </a:ext>
              </a:extLst>
            </p:cNvPr>
            <p:cNvSpPr/>
            <p:nvPr/>
          </p:nvSpPr>
          <p:spPr>
            <a:xfrm>
              <a:off x="2049780" y="4114800"/>
              <a:ext cx="1070610" cy="216027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E93A78-09A7-4706-7FDD-3D0B3229A096}"/>
                </a:ext>
              </a:extLst>
            </p:cNvPr>
            <p:cNvSpPr/>
            <p:nvPr/>
          </p:nvSpPr>
          <p:spPr>
            <a:xfrm>
              <a:off x="3120390" y="5109210"/>
              <a:ext cx="1070610" cy="116586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EBA9E56-A19B-60C6-D747-AF1748184878}"/>
              </a:ext>
            </a:extLst>
          </p:cNvPr>
          <p:cNvSpPr/>
          <p:nvPr/>
        </p:nvSpPr>
        <p:spPr>
          <a:xfrm>
            <a:off x="6502082" y="4242163"/>
            <a:ext cx="1698192" cy="2032907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2D9D13-9819-8175-2643-FDC676C39E56}"/>
              </a:ext>
            </a:extLst>
          </p:cNvPr>
          <p:cNvSpPr/>
          <p:nvPr/>
        </p:nvSpPr>
        <p:spPr>
          <a:xfrm>
            <a:off x="8200274" y="3429000"/>
            <a:ext cx="1698192" cy="2846070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93B3A-12B5-4F21-0269-784AF1CE24AA}"/>
              </a:ext>
            </a:extLst>
          </p:cNvPr>
          <p:cNvSpPr/>
          <p:nvPr/>
        </p:nvSpPr>
        <p:spPr>
          <a:xfrm>
            <a:off x="9898467" y="4739096"/>
            <a:ext cx="1698192" cy="1535974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DF20A0-72FD-7A15-AB91-990829AA98D1}"/>
              </a:ext>
            </a:extLst>
          </p:cNvPr>
          <p:cNvSpPr txBox="1"/>
          <p:nvPr/>
        </p:nvSpPr>
        <p:spPr>
          <a:xfrm>
            <a:off x="2616705" y="2422753"/>
            <a:ext cx="18195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9F020A-452E-EA6B-66E3-3C1F375558EB}"/>
              </a:ext>
            </a:extLst>
          </p:cNvPr>
          <p:cNvSpPr txBox="1"/>
          <p:nvPr/>
        </p:nvSpPr>
        <p:spPr>
          <a:xfrm>
            <a:off x="979169" y="3230687"/>
            <a:ext cx="169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274CAD-8302-C5F7-671B-223F4ECF962F}"/>
              </a:ext>
            </a:extLst>
          </p:cNvPr>
          <p:cNvSpPr txBox="1"/>
          <p:nvPr/>
        </p:nvSpPr>
        <p:spPr>
          <a:xfrm>
            <a:off x="4324434" y="3513752"/>
            <a:ext cx="19300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Collaborative culture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759B5E-1D09-3C2D-BAF0-69B47A9A7105}"/>
              </a:ext>
            </a:extLst>
          </p:cNvPr>
          <p:cNvSpPr txBox="1"/>
          <p:nvPr/>
        </p:nvSpPr>
        <p:spPr>
          <a:xfrm>
            <a:off x="8200272" y="2466652"/>
            <a:ext cx="16981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91020A-2BD1-DA3E-31C2-F61FA3B0A5B7}"/>
              </a:ext>
            </a:extLst>
          </p:cNvPr>
          <p:cNvSpPr txBox="1"/>
          <p:nvPr/>
        </p:nvSpPr>
        <p:spPr>
          <a:xfrm>
            <a:off x="6441424" y="3230687"/>
            <a:ext cx="18195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FAA53A-F14E-3BAE-0A6F-F49FBEF9E35B}"/>
              </a:ext>
            </a:extLst>
          </p:cNvPr>
          <p:cNvSpPr txBox="1"/>
          <p:nvPr/>
        </p:nvSpPr>
        <p:spPr>
          <a:xfrm>
            <a:off x="10034240" y="3508579"/>
            <a:ext cx="15431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Growing support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D1E2FA-1D24-8D91-6968-9BB14E5FE5B8}"/>
              </a:ext>
            </a:extLst>
          </p:cNvPr>
          <p:cNvSpPr txBox="1"/>
          <p:nvPr/>
        </p:nvSpPr>
        <p:spPr>
          <a:xfrm>
            <a:off x="77647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27524F-D0D5-EE4C-3BF6-77BECFF176FD}"/>
              </a:ext>
            </a:extLst>
          </p:cNvPr>
          <p:cNvSpPr txBox="1"/>
          <p:nvPr/>
        </p:nvSpPr>
        <p:spPr>
          <a:xfrm>
            <a:off x="652576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4EF007-6023-A022-1457-8546B200234F}"/>
              </a:ext>
            </a:extLst>
          </p:cNvPr>
          <p:cNvSpPr/>
          <p:nvPr/>
        </p:nvSpPr>
        <p:spPr>
          <a:xfrm>
            <a:off x="0" y="0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96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7" y="3155182"/>
            <a:ext cx="3416219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Collaboration and sharing of tools are the main opportunities identified by respondents in both years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E177B6B-EA38-D865-3F10-4C5E892058F1}"/>
              </a:ext>
            </a:extLst>
          </p:cNvPr>
          <p:cNvGrpSpPr/>
          <p:nvPr/>
        </p:nvGrpSpPr>
        <p:grpSpPr>
          <a:xfrm>
            <a:off x="5104562" y="693335"/>
            <a:ext cx="6571623" cy="523220"/>
            <a:chOff x="5104562" y="693335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30124EE-DB4D-11EA-9385-CC2ABB92F242}"/>
                </a:ext>
              </a:extLst>
            </p:cNvPr>
            <p:cNvSpPr/>
            <p:nvPr/>
          </p:nvSpPr>
          <p:spPr>
            <a:xfrm>
              <a:off x="5104562" y="71880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CEE1FC-ED69-E455-0A97-4D2E50A63817}"/>
                </a:ext>
              </a:extLst>
            </p:cNvPr>
            <p:cNvSpPr txBox="1"/>
            <p:nvPr/>
          </p:nvSpPr>
          <p:spPr>
            <a:xfrm>
              <a:off x="5710484" y="693335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Collaboration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861A3B0-BCDA-51D9-0151-6A62395E73B4}"/>
              </a:ext>
            </a:extLst>
          </p:cNvPr>
          <p:cNvGrpSpPr/>
          <p:nvPr/>
        </p:nvGrpSpPr>
        <p:grpSpPr>
          <a:xfrm>
            <a:off x="5104562" y="1689126"/>
            <a:ext cx="6571623" cy="523220"/>
            <a:chOff x="5104562" y="1703194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1E83D37-0C05-C0DA-0D04-6C2975936334}"/>
                </a:ext>
              </a:extLst>
            </p:cNvPr>
            <p:cNvSpPr/>
            <p:nvPr/>
          </p:nvSpPr>
          <p:spPr>
            <a:xfrm>
              <a:off x="5104562" y="1728668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D280F5-7EDF-81EF-2E98-1CBFFCA4FAEC}"/>
                </a:ext>
              </a:extLst>
            </p:cNvPr>
            <p:cNvSpPr txBox="1"/>
            <p:nvPr/>
          </p:nvSpPr>
          <p:spPr>
            <a:xfrm>
              <a:off x="5710484" y="1703194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Accessible tools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918191F-B1AC-104C-81EE-E6DCBC2E16EC}"/>
              </a:ext>
            </a:extLst>
          </p:cNvPr>
          <p:cNvGrpSpPr/>
          <p:nvPr/>
        </p:nvGrpSpPr>
        <p:grpSpPr>
          <a:xfrm>
            <a:off x="5104562" y="2684917"/>
            <a:ext cx="6571623" cy="523220"/>
            <a:chOff x="5104562" y="2682908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EB4397B-ED01-AC6F-E9D6-99313D0CC12D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B1AB07-58D9-3C41-7104-BEC5315DD3F9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Interoperability of tools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66E49F3-2382-CE8C-6DAD-FBBAA56EC2BC}"/>
              </a:ext>
            </a:extLst>
          </p:cNvPr>
          <p:cNvGrpSpPr/>
          <p:nvPr/>
        </p:nvGrpSpPr>
        <p:grpSpPr>
          <a:xfrm>
            <a:off x="5104562" y="3680708"/>
            <a:ext cx="6571623" cy="523220"/>
            <a:chOff x="5104562" y="3682719"/>
            <a:chExt cx="6571623" cy="52322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EE38539-4BBF-9953-3354-1E2D1E99D2B1}"/>
                </a:ext>
              </a:extLst>
            </p:cNvPr>
            <p:cNvSpPr/>
            <p:nvPr/>
          </p:nvSpPr>
          <p:spPr>
            <a:xfrm>
              <a:off x="5104562" y="37081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CE8AD6-AEC4-A4C8-738A-65EE4E5A05ED}"/>
                </a:ext>
              </a:extLst>
            </p:cNvPr>
            <p:cNvSpPr txBox="1"/>
            <p:nvPr/>
          </p:nvSpPr>
          <p:spPr>
            <a:xfrm>
              <a:off x="5710484" y="3682719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Data analysis scale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B808224-36E9-8DF0-C5DD-211AE3043869}"/>
              </a:ext>
            </a:extLst>
          </p:cNvPr>
          <p:cNvGrpSpPr/>
          <p:nvPr/>
        </p:nvGrpSpPr>
        <p:grpSpPr>
          <a:xfrm>
            <a:off x="5104562" y="4676499"/>
            <a:ext cx="6571623" cy="523220"/>
            <a:chOff x="5104562" y="4682530"/>
            <a:chExt cx="6571623" cy="5232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6335A57-0D3A-87E6-FE84-A0FA2F0AC9BB}"/>
                </a:ext>
              </a:extLst>
            </p:cNvPr>
            <p:cNvSpPr/>
            <p:nvPr/>
          </p:nvSpPr>
          <p:spPr>
            <a:xfrm>
              <a:off x="5104562" y="4708004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0733DD7-B5DA-B314-63E2-B1C588DE543E}"/>
                </a:ext>
              </a:extLst>
            </p:cNvPr>
            <p:cNvSpPr txBox="1"/>
            <p:nvPr/>
          </p:nvSpPr>
          <p:spPr>
            <a:xfrm>
              <a:off x="5710484" y="4682530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Local technology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4EE5A64-59BA-DC69-E89A-199087FB524F}"/>
              </a:ext>
            </a:extLst>
          </p:cNvPr>
          <p:cNvGrpSpPr/>
          <p:nvPr/>
        </p:nvGrpSpPr>
        <p:grpSpPr>
          <a:xfrm>
            <a:off x="5104562" y="5672292"/>
            <a:ext cx="6571623" cy="523220"/>
            <a:chOff x="5104562" y="5672292"/>
            <a:chExt cx="6571623" cy="5232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CB3B12C-9F94-0DEC-CC54-CE5B85A256AD}"/>
                </a:ext>
              </a:extLst>
            </p:cNvPr>
            <p:cNvSpPr/>
            <p:nvPr/>
          </p:nvSpPr>
          <p:spPr>
            <a:xfrm>
              <a:off x="5104562" y="5697766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83DBAE-796E-59A2-0FBC-73868ADB233F}"/>
                </a:ext>
              </a:extLst>
            </p:cNvPr>
            <p:cNvSpPr txBox="1"/>
            <p:nvPr/>
          </p:nvSpPr>
          <p:spPr>
            <a:xfrm>
              <a:off x="5710484" y="5672292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Global data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3FC841B-AA71-C177-098F-DD376FB6948A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68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2047C-74D4-4E73-E3B0-4E3A1AC3A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7" y="3017044"/>
            <a:ext cx="3047251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Online sources are the main source of information for respondents, followed by individuals, partners and tech experts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70791E0-EDCC-F570-084B-91E99E256B9F}"/>
              </a:ext>
            </a:extLst>
          </p:cNvPr>
          <p:cNvGrpSpPr/>
          <p:nvPr/>
        </p:nvGrpSpPr>
        <p:grpSpPr>
          <a:xfrm>
            <a:off x="5104562" y="693335"/>
            <a:ext cx="6571623" cy="523220"/>
            <a:chOff x="5104562" y="693335"/>
            <a:chExt cx="6571623" cy="52322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22787DC-AC75-B8F8-B730-F7442D340A12}"/>
                </a:ext>
              </a:extLst>
            </p:cNvPr>
            <p:cNvSpPr/>
            <p:nvPr/>
          </p:nvSpPr>
          <p:spPr>
            <a:xfrm>
              <a:off x="5104562" y="71880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0EEFA9A-718D-A79B-B571-238CD3429CB2}"/>
                </a:ext>
              </a:extLst>
            </p:cNvPr>
            <p:cNvSpPr txBox="1"/>
            <p:nvPr/>
          </p:nvSpPr>
          <p:spPr>
            <a:xfrm>
              <a:off x="5710484" y="693335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Online sources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060FE27-683E-84A1-00EB-661CEA8F4C7B}"/>
              </a:ext>
            </a:extLst>
          </p:cNvPr>
          <p:cNvGrpSpPr/>
          <p:nvPr/>
        </p:nvGrpSpPr>
        <p:grpSpPr>
          <a:xfrm>
            <a:off x="5104562" y="1686112"/>
            <a:ext cx="6571623" cy="523220"/>
            <a:chOff x="5104562" y="1687856"/>
            <a:chExt cx="6571623" cy="52322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2E3B9F4-4D82-D8FD-48D7-5175281B7462}"/>
                </a:ext>
              </a:extLst>
            </p:cNvPr>
            <p:cNvSpPr/>
            <p:nvPr/>
          </p:nvSpPr>
          <p:spPr>
            <a:xfrm>
              <a:off x="5104562" y="1713330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DA20AEF-2915-0510-8D44-3A147464D634}"/>
                </a:ext>
              </a:extLst>
            </p:cNvPr>
            <p:cNvSpPr txBox="1"/>
            <p:nvPr/>
          </p:nvSpPr>
          <p:spPr>
            <a:xfrm>
              <a:off x="5710484" y="1687856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Individuals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15E76D5-39BE-4D0F-FD1C-9DE55ECDB291}"/>
              </a:ext>
            </a:extLst>
          </p:cNvPr>
          <p:cNvGrpSpPr/>
          <p:nvPr/>
        </p:nvGrpSpPr>
        <p:grpSpPr>
          <a:xfrm>
            <a:off x="5104562" y="2678889"/>
            <a:ext cx="6571623" cy="523220"/>
            <a:chOff x="5104562" y="2682908"/>
            <a:chExt cx="6571623" cy="52322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1C17010-D76A-2972-EFEA-100743BB26EA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6F80AA0-6B5E-CF71-B063-B46C09E61AA6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Partners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109AE1D-E685-0A3E-157C-E6865B8E9C04}"/>
              </a:ext>
            </a:extLst>
          </p:cNvPr>
          <p:cNvGrpSpPr/>
          <p:nvPr/>
        </p:nvGrpSpPr>
        <p:grpSpPr>
          <a:xfrm>
            <a:off x="5104562" y="3671666"/>
            <a:ext cx="6571623" cy="523220"/>
            <a:chOff x="5104562" y="3682719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54A3227-7B69-A4CC-F0B5-7242B9F1FA26}"/>
                </a:ext>
              </a:extLst>
            </p:cNvPr>
            <p:cNvSpPr/>
            <p:nvPr/>
          </p:nvSpPr>
          <p:spPr>
            <a:xfrm>
              <a:off x="5104562" y="37081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1D373B-F188-77D6-5AD8-4B1224500C40}"/>
                </a:ext>
              </a:extLst>
            </p:cNvPr>
            <p:cNvSpPr txBox="1"/>
            <p:nvPr/>
          </p:nvSpPr>
          <p:spPr>
            <a:xfrm>
              <a:off x="5710484" y="3682719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Tech experts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433C9C-2156-9605-2216-FA687F1F57DA}"/>
              </a:ext>
            </a:extLst>
          </p:cNvPr>
          <p:cNvGrpSpPr/>
          <p:nvPr/>
        </p:nvGrpSpPr>
        <p:grpSpPr>
          <a:xfrm>
            <a:off x="5104562" y="4664443"/>
            <a:ext cx="6571623" cy="523220"/>
            <a:chOff x="5104562" y="4672481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E3F7A47-4B1E-5541-816D-4E0614532073}"/>
                </a:ext>
              </a:extLst>
            </p:cNvPr>
            <p:cNvSpPr/>
            <p:nvPr/>
          </p:nvSpPr>
          <p:spPr>
            <a:xfrm>
              <a:off x="5104562" y="4697955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0B0FF0A-6F4A-2D86-58E0-1B0B99FEF948}"/>
                </a:ext>
              </a:extLst>
            </p:cNvPr>
            <p:cNvSpPr txBox="1"/>
            <p:nvPr/>
          </p:nvSpPr>
          <p:spPr>
            <a:xfrm>
              <a:off x="5710484" y="4672481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Academia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AFDD29B-B600-D811-E5AF-486DBD262D0D}"/>
              </a:ext>
            </a:extLst>
          </p:cNvPr>
          <p:cNvGrpSpPr/>
          <p:nvPr/>
        </p:nvGrpSpPr>
        <p:grpSpPr>
          <a:xfrm>
            <a:off x="5104562" y="5657219"/>
            <a:ext cx="6571623" cy="523220"/>
            <a:chOff x="5104562" y="5657219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817FCFD-F111-D402-A488-0B1B64285324}"/>
                </a:ext>
              </a:extLst>
            </p:cNvPr>
            <p:cNvSpPr/>
            <p:nvPr/>
          </p:nvSpPr>
          <p:spPr>
            <a:xfrm>
              <a:off x="5104562" y="56826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B2A4895-7DD5-FA56-9DB1-1C2BF84B6A94}"/>
                </a:ext>
              </a:extLst>
            </p:cNvPr>
            <p:cNvSpPr txBox="1"/>
            <p:nvPr/>
          </p:nvSpPr>
          <p:spPr>
            <a:xfrm>
              <a:off x="5710484" y="5657219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Government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2826FD79-D79C-DE39-A054-7261C51726FC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87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429000"/>
            <a:ext cx="3309830" cy="823912"/>
          </a:xfrm>
        </p:spPr>
        <p:txBody>
          <a:bodyPr/>
          <a:lstStyle/>
          <a:p>
            <a:r>
              <a:rPr lang="en-US" sz="3200" b="1" dirty="0">
                <a:solidFill>
                  <a:srgbClr val="FFC000"/>
                </a:solidFill>
              </a:rPr>
              <a:t>WILD</a:t>
            </a:r>
            <a:r>
              <a:rPr lang="en-US" sz="3200" dirty="0">
                <a:solidFill>
                  <a:srgbClr val="FFC000"/>
                </a:solidFill>
              </a:rPr>
              <a:t>LABS | </a:t>
            </a:r>
            <a:r>
              <a:rPr lang="en-US" sz="3200" dirty="0"/>
              <a:t>Membership had a measurable positive impact</a:t>
            </a:r>
          </a:p>
          <a:p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AA16CA-82F0-5127-747E-825B84A2E1AF}"/>
              </a:ext>
            </a:extLst>
          </p:cNvPr>
          <p:cNvSpPr txBox="1"/>
          <p:nvPr/>
        </p:nvSpPr>
        <p:spPr>
          <a:xfrm>
            <a:off x="4271963" y="690967"/>
            <a:ext cx="8080458" cy="528176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than non-members to report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end-user constraints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relating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accessing training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or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mentoring and advice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also found it easier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match technology expertise to conservation challenges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being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1.5x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less likely to report this as a challenge area.</a:t>
            </a: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228600" marR="514350" algn="l" rtl="0">
              <a:lnSpc>
                <a:spcPts val="33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Interestingly,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WILD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LABS members were </a:t>
            </a:r>
            <a:r>
              <a:rPr lang="en-US" sz="2800" b="1" dirty="0">
                <a:solidFill>
                  <a:srgbClr val="EC7823"/>
                </a:solidFill>
                <a:latin typeface="Open Sans" panose="020B0606030504020204" pitchFamily="34" charset="0"/>
              </a:rPr>
              <a:t>2x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more likely than non-members to identify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scaling conservation technologies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sustainbly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as a primary sector-wide challenge.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ED82B3-CB39-A9F7-5C20-4DBE7BABAFFC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822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28875</TotalTime>
  <Words>1300</Words>
  <Application>Microsoft Macintosh PowerPoint</Application>
  <PresentationFormat>Widescreen</PresentationFormat>
  <Paragraphs>338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Courier New</vt:lpstr>
      <vt:lpstr>Helvetica</vt:lpstr>
      <vt:lpstr>Helvetica Neue</vt:lpstr>
      <vt:lpstr>Open Sans</vt:lpstr>
      <vt:lpstr>Wingdings</vt:lpstr>
      <vt:lpstr>Office Theme</vt:lpstr>
      <vt:lpstr>Dashboard</vt:lpstr>
      <vt:lpstr>PowerPoint Presentation</vt:lpstr>
      <vt:lpstr>PowerPoint Presentation</vt:lpstr>
      <vt:lpstr>PowerPoint Presentation</vt:lpstr>
      <vt:lpstr>PowerPoint Presentation</vt:lpstr>
      <vt:lpstr>Increasing accessibility and the quickly evolving nature of the field are the main reasons for optimism for most </vt:lpstr>
      <vt:lpstr>PowerPoint Presentation</vt:lpstr>
      <vt:lpstr>PowerPoint Presentation</vt:lpstr>
      <vt:lpstr>PowerPoint Presentation</vt:lpstr>
      <vt:lpstr>Summary article</vt:lpstr>
      <vt:lpstr>PowerPoint Presentation</vt:lpstr>
      <vt:lpstr>Current performance of conservation technologies compared to future potential, 2020</vt:lpstr>
      <vt:lpstr>Current performance of conservation technologies compared to future potential, 2022</vt:lpstr>
      <vt:lpstr>Technology in 2022 | Proficiency has been increasing in biologgers, bioacoustics and camera traps</vt:lpstr>
      <vt:lpstr>PowerPoint Presentation</vt:lpstr>
      <vt:lpstr>Sector-wide challenges | Funding competition is the greatest concern, followed by matching tech and conservation</vt:lpstr>
      <vt:lpstr>PowerPoint Presentation</vt:lpstr>
      <vt:lpstr>People are becoming more optimistic about the future of the conservation field over the years</vt:lpstr>
      <vt:lpstr>PowerPoint Presentation</vt:lpstr>
      <vt:lpstr>Increasing accessibility and the quickly evolving nature of the field are the main reason for optimism for most </vt:lpstr>
      <vt:lpstr>On interactions, respondents mainly commented on learning experiences and the connections they made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Fanni Várhelyi</dc:creator>
  <cp:lastModifiedBy>Fanni Várhelyi</cp:lastModifiedBy>
  <cp:revision>25</cp:revision>
  <dcterms:created xsi:type="dcterms:W3CDTF">2023-07-10T18:04:09Z</dcterms:created>
  <dcterms:modified xsi:type="dcterms:W3CDTF">2023-10-03T21:22:10Z</dcterms:modified>
</cp:coreProperties>
</file>

<file path=docProps/thumbnail.jpeg>
</file>